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Lst>
  <p:sldSz cx="12192000" cy="6858000"/>
  <p:notesSz cx="7559675" cy="106918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50CD05-85FD-49D2-9F6C-F85F5D8F8B48}" v="73" dt="2025-02-18T11:20:05.6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rónimo Torres Alcaide" userId="S::jjta10@educastillalamancha.es::b456d955-7a05-4bf2-a70e-bcca274c9b22" providerId="AD" clId="Web-{5650CD05-85FD-49D2-9F6C-F85F5D8F8B48}"/>
    <pc:docChg chg="modSld">
      <pc:chgData name="Jerónimo Torres Alcaide" userId="S::jjta10@educastillalamancha.es::b456d955-7a05-4bf2-a70e-bcca274c9b22" providerId="AD" clId="Web-{5650CD05-85FD-49D2-9F6C-F85F5D8F8B48}" dt="2025-02-18T11:20:05.696" v="63" actId="1076"/>
      <pc:docMkLst>
        <pc:docMk/>
      </pc:docMkLst>
      <pc:sldChg chg="addSp modSp">
        <pc:chgData name="Jerónimo Torres Alcaide" userId="S::jjta10@educastillalamancha.es::b456d955-7a05-4bf2-a70e-bcca274c9b22" providerId="AD" clId="Web-{5650CD05-85FD-49D2-9F6C-F85F5D8F8B48}" dt="2025-02-18T11:17:50.223" v="53"/>
        <pc:sldMkLst>
          <pc:docMk/>
          <pc:sldMk cId="0" sldId="262"/>
        </pc:sldMkLst>
        <pc:graphicFrameChg chg="mod modGraphic">
          <ac:chgData name="Jerónimo Torres Alcaide" userId="S::jjta10@educastillalamancha.es::b456d955-7a05-4bf2-a70e-bcca274c9b22" providerId="AD" clId="Web-{5650CD05-85FD-49D2-9F6C-F85F5D8F8B48}" dt="2025-02-18T11:17:50.223" v="53"/>
          <ac:graphicFrameMkLst>
            <pc:docMk/>
            <pc:sldMk cId="0" sldId="262"/>
            <ac:graphicFrameMk id="54" creationId="{00000000-0000-0000-0000-000000000000}"/>
          </ac:graphicFrameMkLst>
        </pc:graphicFrameChg>
        <pc:picChg chg="add mod">
          <ac:chgData name="Jerónimo Torres Alcaide" userId="S::jjta10@educastillalamancha.es::b456d955-7a05-4bf2-a70e-bcca274c9b22" providerId="AD" clId="Web-{5650CD05-85FD-49D2-9F6C-F85F5D8F8B48}" dt="2025-02-18T11:16:50.252" v="47" actId="1076"/>
          <ac:picMkLst>
            <pc:docMk/>
            <pc:sldMk cId="0" sldId="262"/>
            <ac:picMk id="2" creationId="{6F5DFB76-464D-2FF1-77CF-9C5F2DB34447}"/>
          </ac:picMkLst>
        </pc:picChg>
      </pc:sldChg>
      <pc:sldChg chg="addSp modSp">
        <pc:chgData name="Jerónimo Torres Alcaide" userId="S::jjta10@educastillalamancha.es::b456d955-7a05-4bf2-a70e-bcca274c9b22" providerId="AD" clId="Web-{5650CD05-85FD-49D2-9F6C-F85F5D8F8B48}" dt="2025-02-18T11:20:05.696" v="63" actId="1076"/>
        <pc:sldMkLst>
          <pc:docMk/>
          <pc:sldMk cId="0" sldId="265"/>
        </pc:sldMkLst>
        <pc:spChg chg="mod">
          <ac:chgData name="Jerónimo Torres Alcaide" userId="S::jjta10@educastillalamancha.es::b456d955-7a05-4bf2-a70e-bcca274c9b22" providerId="AD" clId="Web-{5650CD05-85FD-49D2-9F6C-F85F5D8F8B48}" dt="2025-02-18T11:20:05.696" v="63" actId="1076"/>
          <ac:spMkLst>
            <pc:docMk/>
            <pc:sldMk cId="0" sldId="265"/>
            <ac:spMk id="59" creationId="{00000000-0000-0000-0000-000000000000}"/>
          </ac:spMkLst>
        </pc:spChg>
        <pc:picChg chg="add mod">
          <ac:chgData name="Jerónimo Torres Alcaide" userId="S::jjta10@educastillalamancha.es::b456d955-7a05-4bf2-a70e-bcca274c9b22" providerId="AD" clId="Web-{5650CD05-85FD-49D2-9F6C-F85F5D8F8B48}" dt="2025-02-18T11:19:55.149" v="61" actId="14100"/>
          <ac:picMkLst>
            <pc:docMk/>
            <pc:sldMk cId="0" sldId="265"/>
            <ac:picMk id="2" creationId="{13D6EDA3-EE22-CEF6-BA79-B6CF44782601}"/>
          </ac:picMkLst>
        </pc:picChg>
      </pc:sldChg>
    </pc:docChg>
  </pc:docChgLst>
  <pc:docChgLst>
    <pc:chgData name="Noelia María Ruiz Trujillo" userId="S::nmrt01@educastillalamancha.es::38ff68a0-ce20-4d3c-bfd3-fb139e9642f0" providerId="AD" clId="Web-{789D93A6-EC14-3335-C998-DC14DFD17D43}"/>
    <pc:docChg chg="modSld">
      <pc:chgData name="Noelia María Ruiz Trujillo" userId="S::nmrt01@educastillalamancha.es::38ff68a0-ce20-4d3c-bfd3-fb139e9642f0" providerId="AD" clId="Web-{789D93A6-EC14-3335-C998-DC14DFD17D43}" dt="2025-01-29T14:03:22.942" v="2" actId="20577"/>
      <pc:docMkLst>
        <pc:docMk/>
      </pc:docMkLst>
      <pc:sldChg chg="modSp">
        <pc:chgData name="Noelia María Ruiz Trujillo" userId="S::nmrt01@educastillalamancha.es::38ff68a0-ce20-4d3c-bfd3-fb139e9642f0" providerId="AD" clId="Web-{789D93A6-EC14-3335-C998-DC14DFD17D43}" dt="2025-01-29T14:03:22.942" v="2" actId="20577"/>
        <pc:sldMkLst>
          <pc:docMk/>
          <pc:sldMk cId="0" sldId="256"/>
        </pc:sldMkLst>
        <pc:spChg chg="mod">
          <ac:chgData name="Noelia María Ruiz Trujillo" userId="S::nmrt01@educastillalamancha.es::38ff68a0-ce20-4d3c-bfd3-fb139e9642f0" providerId="AD" clId="Web-{789D93A6-EC14-3335-C998-DC14DFD17D43}" dt="2025-01-29T14:03:22.942" v="2" actId="20577"/>
          <ac:spMkLst>
            <pc:docMk/>
            <pc:sldMk cId="0" sldId="256"/>
            <ac:spMk id="41" creationId="{00000000-0000-0000-0000-000000000000}"/>
          </ac:spMkLst>
        </pc:spChg>
      </pc:sldChg>
    </pc:docChg>
  </pc:docChgLst>
  <pc:docChgLst>
    <pc:chgData name="Rosario Ballesteros Ballesteros" userId="S::rrbb14@educastillalamancha.es::b011bdc1-14ee-4063-9936-fd1f1bec4e94" providerId="AD" clId="Web-{C09FE041-C7D3-454F-B278-526C0F64BF93}"/>
    <pc:docChg chg="modSld">
      <pc:chgData name="Rosario Ballesteros Ballesteros" userId="S::rrbb14@educastillalamancha.es::b011bdc1-14ee-4063-9936-fd1f1bec4e94" providerId="AD" clId="Web-{C09FE041-C7D3-454F-B278-526C0F64BF93}" dt="2025-02-13T17:18:46.664" v="623" actId="1076"/>
      <pc:docMkLst>
        <pc:docMk/>
      </pc:docMkLst>
      <pc:sldChg chg="modSp">
        <pc:chgData name="Rosario Ballesteros Ballesteros" userId="S::rrbb14@educastillalamancha.es::b011bdc1-14ee-4063-9936-fd1f1bec4e94" providerId="AD" clId="Web-{C09FE041-C7D3-454F-B278-526C0F64BF93}" dt="2025-02-13T17:18:46.664" v="623" actId="1076"/>
        <pc:sldMkLst>
          <pc:docMk/>
          <pc:sldMk cId="0" sldId="257"/>
        </pc:sldMkLst>
        <pc:spChg chg="mod">
          <ac:chgData name="Rosario Ballesteros Ballesteros" userId="S::rrbb14@educastillalamancha.es::b011bdc1-14ee-4063-9936-fd1f1bec4e94" providerId="AD" clId="Web-{C09FE041-C7D3-454F-B278-526C0F64BF93}" dt="2025-02-13T17:18:46.664" v="623" actId="1076"/>
          <ac:spMkLst>
            <pc:docMk/>
            <pc:sldMk cId="0" sldId="257"/>
            <ac:spMk id="43" creationId="{00000000-0000-0000-0000-000000000000}"/>
          </ac:spMkLst>
        </pc:spChg>
        <pc:graphicFrameChg chg="mod modGraphic">
          <ac:chgData name="Rosario Ballesteros Ballesteros" userId="S::rrbb14@educastillalamancha.es::b011bdc1-14ee-4063-9936-fd1f1bec4e94" providerId="AD" clId="Web-{C09FE041-C7D3-454F-B278-526C0F64BF93}" dt="2025-02-13T17:18:34.757" v="622" actId="1076"/>
          <ac:graphicFrameMkLst>
            <pc:docMk/>
            <pc:sldMk cId="0" sldId="257"/>
            <ac:graphicFrameMk id="44"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sldNum" idx="3"/>
          </p:nvPr>
        </p:nvSpPr>
        <p:spPr/>
        <p:txBody>
          <a:bodyPr/>
          <a:lstStyle/>
          <a:p>
            <a:fld id="{6126BFA2-2EE4-486B-8F50-9211BB431085}" type="slidenum">
              <a:t>‹Nº›</a:t>
            </a:fld>
            <a:endParaRP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es-ES" sz="1800" b="0" strike="noStrike" spc="-1">
              <a:solidFill>
                <a:schemeClr val="dk1"/>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A733D2FE-7A89-44F5-8E3F-14DC49EE531A}" type="slidenum">
              <a:t>‹Nº›</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es-ES" sz="1800" b="0" strike="noStrike" spc="-1">
              <a:solidFill>
                <a:schemeClr val="dk1"/>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sldNum" idx="3"/>
          </p:nvPr>
        </p:nvSpPr>
        <p:spPr/>
        <p:txBody>
          <a:bodyPr/>
          <a:lstStyle/>
          <a:p>
            <a:fld id="{4015A96C-74CE-437D-B01D-45E6D842CEA9}" type="slidenum">
              <a:t>‹Nº›</a:t>
            </a:fld>
            <a:endParaRPr/>
          </a:p>
        </p:txBody>
      </p:sp>
      <p:sp>
        <p:nvSpPr>
          <p:cNvPr id="9" name="PlaceHolder 8"/>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es-ES" sz="1800" b="0" strike="noStrike" spc="-1">
              <a:solidFill>
                <a:schemeClr val="dk1"/>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sldNum" idx="3"/>
          </p:nvPr>
        </p:nvSpPr>
        <p:spPr/>
        <p:txBody>
          <a:bodyPr/>
          <a:lstStyle/>
          <a:p>
            <a:fld id="{A65CBFDD-5691-4CF3-A5BB-3E0476A632F9}" type="slidenum">
              <a:t>‹Nº›</a:t>
            </a:fld>
            <a:endParaRPr/>
          </a:p>
        </p:txBody>
      </p:sp>
      <p:sp>
        <p:nvSpPr>
          <p:cNvPr id="11" name="PlaceHolder 10"/>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es-ES" sz="1800" b="0" strike="noStrike" spc="-1">
              <a:solidFill>
                <a:schemeClr val="dk1"/>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es-ES"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2" name="PlaceHolder 4"/>
          <p:cNvSpPr>
            <a:spLocks noGrp="1"/>
          </p:cNvSpPr>
          <p:nvPr>
            <p:ph type="sldNum" idx="3"/>
          </p:nvPr>
        </p:nvSpPr>
        <p:spPr/>
        <p:txBody>
          <a:bodyPr/>
          <a:lstStyle/>
          <a:p>
            <a:fld id="{04FBC1E5-06EB-4514-AE8C-384F1E9FA6E6}" type="slidenum">
              <a:t>‹Nº›</a:t>
            </a:fld>
            <a:endParaRPr/>
          </a:p>
        </p:txBody>
      </p:sp>
      <p:sp>
        <p:nvSpPr>
          <p:cNvPr id="3" name="PlaceHolder 5"/>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es-ES" sz="1800" b="0" strike="noStrike" spc="-1">
              <a:solidFill>
                <a:schemeClr val="dk1"/>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F3ACEDD2-2A0C-4267-A5A0-C3616FAD936C}" type="slidenum">
              <a:t>‹Nº›</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es-ES" sz="1800" b="0" strike="noStrike" spc="-1">
              <a:solidFill>
                <a:schemeClr val="dk1"/>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816E9A94-0801-4829-B6DC-2BA9E3C09A0B}" type="slidenum">
              <a:t>‹Nº›</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es-ES" sz="1800" b="0" strike="noStrike" spc="-1">
              <a:solidFill>
                <a:schemeClr val="dk1"/>
              </a:solidFill>
              <a:latin typeface="Calibri"/>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16F9450D-FE6C-41A3-A216-F0B1A595BB51}" type="slidenum">
              <a:t>‹Nº›</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es-ES"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F9E8817E-53B4-4F4C-91DC-D9743ED916C9}" type="slidenum">
              <a:t>‹Nº›</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es-ES" sz="1800" b="0" strike="noStrike" spc="-1">
              <a:solidFill>
                <a:schemeClr val="dk1"/>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FE97FF3E-0926-458C-BB84-F7B1BDEF388F}" type="slidenum">
              <a:t>‹Nº›</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es-ES" sz="1800" b="0" strike="noStrike" spc="-1">
              <a:solidFill>
                <a:schemeClr val="dk1"/>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9F10379D-2AA1-410A-9CAF-A3375CB25DB7}" type="slidenum">
              <a:t>‹Nº›</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es-ES" sz="1800" b="0" strike="noStrike" spc="-1">
              <a:solidFill>
                <a:schemeClr val="dk1"/>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es-ES" sz="2800" b="0" strike="noStrike" spc="-1">
              <a:solidFill>
                <a:schemeClr val="dk1"/>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DA46D6AD-59F0-4CC5-AAE5-F7A17078FD03}" type="slidenum">
              <a:t>‹Nº›</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91440" tIns="45720" rIns="91440" bIns="45720" anchor="b">
            <a:noAutofit/>
          </a:bodyPr>
          <a:lstStyle/>
          <a:p>
            <a:pPr indent="0" algn="ctr" defTabSz="914400">
              <a:lnSpc>
                <a:spcPct val="90000"/>
              </a:lnSpc>
              <a:buNone/>
            </a:pPr>
            <a:r>
              <a:rPr lang="es-ES" sz="6000" b="0" strike="noStrike" spc="-1">
                <a:solidFill>
                  <a:schemeClr val="dk1"/>
                </a:solidFill>
                <a:latin typeface="Calibri Light"/>
              </a:rPr>
              <a:t>Haga clic para modificar el estilo de título del patrón</a:t>
            </a:r>
            <a:endParaRPr lang="es-ES" sz="6000" b="0" strike="noStrike" spc="-1">
              <a:solidFill>
                <a:schemeClr val="dk1"/>
              </a:solidFill>
              <a:latin typeface="Calibri"/>
            </a:endParaRPr>
          </a:p>
        </p:txBody>
      </p:sp>
      <p:sp>
        <p:nvSpPr>
          <p:cNvPr id="6" name="PlaceHolder 2"/>
          <p:cNvSpPr>
            <a:spLocks noGrp="1"/>
          </p:cNvSpPr>
          <p:nvPr>
            <p:ph type="dt" idx="1"/>
          </p:nvPr>
        </p:nvSpPr>
        <p:spPr>
          <a:xfrm>
            <a:off x="838080" y="6356520"/>
            <a:ext cx="2742840" cy="364680"/>
          </a:xfrm>
          <a:prstGeom prst="rect">
            <a:avLst/>
          </a:prstGeom>
          <a:noFill/>
          <a:ln w="0">
            <a:noFill/>
          </a:ln>
        </p:spPr>
        <p:txBody>
          <a:bodyPr lIns="91440" tIns="45720" rIns="91440" bIns="45720" anchor="ctr">
            <a:noAutofit/>
          </a:bodyPr>
          <a:lstStyle>
            <a:lvl1pPr indent="0" defTabSz="914400">
              <a:lnSpc>
                <a:spcPct val="100000"/>
              </a:lnSpc>
              <a:buNone/>
              <a:defRPr lang="es-ES" sz="1200" b="0" strike="noStrike" spc="-1">
                <a:solidFill>
                  <a:schemeClr val="dk1">
                    <a:tint val="75000"/>
                  </a:schemeClr>
                </a:solidFill>
                <a:latin typeface="Calibri"/>
              </a:defRPr>
            </a:lvl1pPr>
          </a:lstStyle>
          <a:p>
            <a:pPr indent="0" defTabSz="914400">
              <a:lnSpc>
                <a:spcPct val="100000"/>
              </a:lnSpc>
              <a:buNone/>
            </a:pPr>
            <a:r>
              <a:rPr lang="es-ES" sz="1200" b="0" strike="noStrike" spc="-1">
                <a:solidFill>
                  <a:schemeClr val="dk1">
                    <a:tint val="75000"/>
                  </a:schemeClr>
                </a:solidFill>
                <a:latin typeface="Calibri"/>
              </a:rPr>
              <a:t>&lt;fecha/hora&gt;</a:t>
            </a:r>
            <a:endParaRPr lang="es-ES" sz="1200" b="0" strike="noStrike" spc="-1">
              <a:solidFill>
                <a:srgbClr val="000000"/>
              </a:solidFill>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lIns="91440" tIns="45720" rIns="91440" bIns="45720" anchor="ctr">
            <a:noAutofit/>
          </a:bodyPr>
          <a:lstStyle>
            <a:lvl1pPr indent="0" algn="ctr">
              <a:buNone/>
              <a:defRPr lang="es-ES" sz="1400" b="0" strike="noStrike" spc="-1">
                <a:solidFill>
                  <a:srgbClr val="000000"/>
                </a:solidFill>
                <a:latin typeface="Times New Roman"/>
              </a:defRPr>
            </a:lvl1pPr>
          </a:lstStyle>
          <a:p>
            <a:pPr indent="0" algn="ctr">
              <a:buNone/>
            </a:pPr>
            <a:r>
              <a:rPr lang="es-ES" sz="1400" b="0" strike="noStrike" spc="-1">
                <a:solidFill>
                  <a:srgbClr val="000000"/>
                </a:solidFill>
                <a:latin typeface="Times New Roman"/>
              </a:rPr>
              <a:t>&lt;pie de página&gt;</a:t>
            </a: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lIns="91440" tIns="45720" rIns="91440" bIns="45720" anchor="ctr">
            <a:noAutofit/>
          </a:bodyPr>
          <a:lstStyle>
            <a:lvl1pPr indent="0" algn="r" defTabSz="914400">
              <a:lnSpc>
                <a:spcPct val="100000"/>
              </a:lnSpc>
              <a:buNone/>
              <a:defRPr lang="es-ES" sz="1200" b="0" strike="noStrike" spc="-1">
                <a:solidFill>
                  <a:schemeClr val="dk1">
                    <a:tint val="75000"/>
                  </a:schemeClr>
                </a:solidFill>
                <a:latin typeface="Calibri"/>
              </a:defRPr>
            </a:lvl1pPr>
          </a:lstStyle>
          <a:p>
            <a:pPr indent="0" algn="r" defTabSz="914400">
              <a:lnSpc>
                <a:spcPct val="100000"/>
              </a:lnSpc>
              <a:buNone/>
            </a:pPr>
            <a:fld id="{6B6F06A0-AB82-471E-AD63-59ED098EA537}" type="slidenum">
              <a:rPr lang="es-ES" sz="1200" b="0" strike="noStrike" spc="-1">
                <a:solidFill>
                  <a:schemeClr val="dk1">
                    <a:tint val="75000"/>
                  </a:schemeClr>
                </a:solidFill>
                <a:latin typeface="Calibri"/>
              </a:rPr>
              <a:t>‹Nº›</a:t>
            </a:fld>
            <a:endParaRPr lang="es-ES" sz="1200" b="0" strike="noStrike" spc="-1">
              <a:solidFill>
                <a:srgbClr val="000000"/>
              </a:solidFill>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es-ES" sz="2800" b="0" strike="noStrike" spc="-1">
                <a:solidFill>
                  <a:schemeClr val="dk1"/>
                </a:solidFill>
                <a:latin typeface="Calibri"/>
              </a:rPr>
              <a:t>Pulse para editar el formato de texto del esquema</a:t>
            </a:r>
          </a:p>
          <a:p>
            <a:pPr marL="864000" lvl="1" indent="-324000">
              <a:lnSpc>
                <a:spcPct val="90000"/>
              </a:lnSpc>
              <a:spcBef>
                <a:spcPts val="1134"/>
              </a:spcBef>
              <a:buClr>
                <a:srgbClr val="000000"/>
              </a:buClr>
              <a:buSzPct val="75000"/>
              <a:buFont typeface="Symbol" charset="2"/>
              <a:buChar char=""/>
            </a:pPr>
            <a:r>
              <a:rPr lang="es-ES" sz="2000" b="0" strike="noStrike" spc="-1">
                <a:solidFill>
                  <a:schemeClr val="dk1"/>
                </a:solidFill>
                <a:latin typeface="Calibri"/>
              </a:rPr>
              <a:t>Segundo nivel del esquema</a:t>
            </a:r>
          </a:p>
          <a:p>
            <a:pPr marL="1296000" lvl="2" indent="-288000">
              <a:lnSpc>
                <a:spcPct val="90000"/>
              </a:lnSpc>
              <a:spcBef>
                <a:spcPts val="850"/>
              </a:spcBef>
              <a:buClr>
                <a:srgbClr val="000000"/>
              </a:buClr>
              <a:buSzPct val="45000"/>
              <a:buFont typeface="Wingdings" charset="2"/>
              <a:buChar char=""/>
            </a:pPr>
            <a:r>
              <a:rPr lang="es-ES" sz="1800" b="0" strike="noStrike" spc="-1">
                <a:solidFill>
                  <a:schemeClr val="dk1"/>
                </a:solidFill>
                <a:latin typeface="Calibri"/>
              </a:rPr>
              <a:t>Tercer nivel del esquema</a:t>
            </a:r>
          </a:p>
          <a:p>
            <a:pPr marL="1728000" lvl="3" indent="-216000">
              <a:lnSpc>
                <a:spcPct val="90000"/>
              </a:lnSpc>
              <a:spcBef>
                <a:spcPts val="567"/>
              </a:spcBef>
              <a:buClr>
                <a:srgbClr val="000000"/>
              </a:buClr>
              <a:buSzPct val="75000"/>
              <a:buFont typeface="Symbol" charset="2"/>
              <a:buChar char=""/>
            </a:pPr>
            <a:r>
              <a:rPr lang="es-ES" sz="1800" b="0" strike="noStrike" spc="-1">
                <a:solidFill>
                  <a:schemeClr val="dk1"/>
                </a:solidFill>
                <a:latin typeface="Calibri"/>
              </a:rPr>
              <a:t>Cuarto nivel del esquema</a:t>
            </a:r>
          </a:p>
          <a:p>
            <a:pPr marL="2160000" lvl="4" indent="-216000">
              <a:lnSpc>
                <a:spcPct val="90000"/>
              </a:lnSpc>
              <a:spcBef>
                <a:spcPts val="283"/>
              </a:spcBef>
              <a:buClr>
                <a:srgbClr val="000000"/>
              </a:buClr>
              <a:buSzPct val="45000"/>
              <a:buFont typeface="Wingdings" charset="2"/>
              <a:buChar char=""/>
            </a:pPr>
            <a:r>
              <a:rPr lang="es-ES" sz="2000" b="0" strike="noStrike" spc="-1">
                <a:solidFill>
                  <a:schemeClr val="dk1"/>
                </a:solidFill>
                <a:latin typeface="Calibri"/>
              </a:rPr>
              <a:t>Quinto nivel del esquema</a:t>
            </a:r>
          </a:p>
          <a:p>
            <a:pPr marL="2592000" lvl="5" indent="-216000">
              <a:lnSpc>
                <a:spcPct val="90000"/>
              </a:lnSpc>
              <a:spcBef>
                <a:spcPts val="283"/>
              </a:spcBef>
              <a:buClr>
                <a:srgbClr val="000000"/>
              </a:buClr>
              <a:buSzPct val="45000"/>
              <a:buFont typeface="Wingdings" charset="2"/>
              <a:buChar char=""/>
            </a:pPr>
            <a:r>
              <a:rPr lang="es-ES" sz="2000" b="0" strike="noStrike" spc="-1">
                <a:solidFill>
                  <a:schemeClr val="dk1"/>
                </a:solidFill>
                <a:latin typeface="Calibri"/>
              </a:rPr>
              <a:t>Sexto nivel del esquema</a:t>
            </a:r>
          </a:p>
          <a:p>
            <a:pPr marL="3024000" lvl="6" indent="-216000">
              <a:lnSpc>
                <a:spcPct val="90000"/>
              </a:lnSpc>
              <a:spcBef>
                <a:spcPts val="283"/>
              </a:spcBef>
              <a:buClr>
                <a:srgbClr val="000000"/>
              </a:buClr>
              <a:buSzPct val="45000"/>
              <a:buFont typeface="Wingdings" charset="2"/>
              <a:buChar char=""/>
            </a:pPr>
            <a:r>
              <a:rPr lang="es-ES" sz="2000" b="0" strike="noStrike" spc="-1">
                <a:solidFill>
                  <a:schemeClr val="dk1"/>
                </a:solidFill>
                <a:latin typeface="Calibri"/>
              </a:rPr>
              <a:t>Séptimo nivel del esquema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073160" y="-433800"/>
            <a:ext cx="9916200" cy="2387160"/>
          </a:xfrm>
          <a:prstGeom prst="rect">
            <a:avLst/>
          </a:prstGeom>
          <a:noFill/>
          <a:ln w="0">
            <a:noFill/>
          </a:ln>
        </p:spPr>
        <p:txBody>
          <a:bodyPr lIns="91440" tIns="45720" rIns="91440" bIns="45720" anchor="b">
            <a:noAutofit/>
          </a:bodyPr>
          <a:lstStyle/>
          <a:p>
            <a:pPr indent="0" algn="ctr" defTabSz="914400">
              <a:lnSpc>
                <a:spcPct val="90000"/>
              </a:lnSpc>
              <a:buNone/>
            </a:pPr>
            <a:r>
              <a:rPr lang="es-ES" sz="6000" spc="-1">
                <a:solidFill>
                  <a:schemeClr val="dk1"/>
                </a:solidFill>
                <a:latin typeface="Calibri Light"/>
              </a:rPr>
              <a:t>MATERIAS</a:t>
            </a:r>
            <a:r>
              <a:rPr lang="es-ES" sz="6000" b="0" strike="noStrike" spc="-1">
                <a:solidFill>
                  <a:schemeClr val="dk1"/>
                </a:solidFill>
                <a:latin typeface="Calibri Light"/>
              </a:rPr>
              <a:t> DE OPCIÓN 4º ESO</a:t>
            </a:r>
            <a:endParaRPr lang="es-ES" sz="6000" b="0" strike="noStrike" spc="-1">
              <a:solidFill>
                <a:schemeClr val="dk1"/>
              </a:solidFill>
              <a:latin typeface="Calibri"/>
            </a:endParaRPr>
          </a:p>
        </p:txBody>
      </p:sp>
      <p:sp>
        <p:nvSpPr>
          <p:cNvPr id="42" name="PlaceHolder 2"/>
          <p:cNvSpPr>
            <a:spLocks noGrp="1"/>
          </p:cNvSpPr>
          <p:nvPr>
            <p:ph type="subTitle"/>
          </p:nvPr>
        </p:nvSpPr>
        <p:spPr>
          <a:xfrm>
            <a:off x="1523880" y="2378520"/>
            <a:ext cx="9143640" cy="3619440"/>
          </a:xfrm>
          <a:prstGeom prst="rect">
            <a:avLst/>
          </a:prstGeom>
          <a:noFill/>
          <a:ln w="0">
            <a:noFill/>
          </a:ln>
        </p:spPr>
        <p:txBody>
          <a:bodyPr lIns="91440" tIns="45720" rIns="91440" bIns="45720" anchor="t">
            <a:normAutofit/>
          </a:bodyPr>
          <a:lstStyle/>
          <a:p>
            <a:pPr indent="0" algn="ctr" defTabSz="914400">
              <a:lnSpc>
                <a:spcPct val="90000"/>
              </a:lnSpc>
              <a:spcBef>
                <a:spcPts val="1001"/>
              </a:spcBef>
              <a:buNone/>
              <a:tabLst>
                <a:tab pos="0" algn="l"/>
              </a:tabLst>
            </a:pPr>
            <a:r>
              <a:rPr lang="es-ES" sz="1600" b="0" strike="noStrike" spc="-1">
                <a:solidFill>
                  <a:schemeClr val="dk1"/>
                </a:solidFill>
                <a:latin typeface="Calibri"/>
              </a:rPr>
              <a:t>BIOLOGÍA Y GEOLOGÍA</a:t>
            </a:r>
            <a:endParaRPr lang="es-ES" sz="1600" b="0" strike="noStrike" spc="-1">
              <a:solidFill>
                <a:srgbClr val="000000"/>
              </a:solidFill>
              <a:latin typeface="Arial"/>
            </a:endParaRPr>
          </a:p>
          <a:p>
            <a:pPr indent="0" algn="ctr" defTabSz="914400">
              <a:lnSpc>
                <a:spcPct val="90000"/>
              </a:lnSpc>
              <a:spcBef>
                <a:spcPts val="1001"/>
              </a:spcBef>
              <a:buNone/>
              <a:tabLst>
                <a:tab pos="0" algn="l"/>
              </a:tabLst>
            </a:pPr>
            <a:r>
              <a:rPr lang="es-ES" sz="1600" b="0" strike="noStrike" spc="-1">
                <a:solidFill>
                  <a:schemeClr val="dk1"/>
                </a:solidFill>
                <a:latin typeface="Calibri"/>
              </a:rPr>
              <a:t>FÍSICA Y QUÍMICA</a:t>
            </a:r>
            <a:endParaRPr lang="es-ES" sz="1600" b="0" strike="noStrike" spc="-1">
              <a:solidFill>
                <a:srgbClr val="000000"/>
              </a:solidFill>
              <a:latin typeface="Arial"/>
            </a:endParaRPr>
          </a:p>
          <a:p>
            <a:pPr indent="0" algn="ctr" defTabSz="914400">
              <a:lnSpc>
                <a:spcPct val="90000"/>
              </a:lnSpc>
              <a:spcBef>
                <a:spcPts val="1001"/>
              </a:spcBef>
              <a:buNone/>
              <a:tabLst>
                <a:tab pos="0" algn="l"/>
              </a:tabLst>
            </a:pPr>
            <a:r>
              <a:rPr lang="es-ES" sz="1600" b="0" strike="noStrike" spc="-1">
                <a:solidFill>
                  <a:schemeClr val="dk1"/>
                </a:solidFill>
                <a:latin typeface="Calibri"/>
              </a:rPr>
              <a:t>LATÍN</a:t>
            </a:r>
            <a:endParaRPr lang="es-ES" sz="1600" b="0" strike="noStrike" spc="-1">
              <a:solidFill>
                <a:srgbClr val="000000"/>
              </a:solidFill>
              <a:latin typeface="Arial"/>
            </a:endParaRPr>
          </a:p>
          <a:p>
            <a:pPr indent="0" algn="ctr" defTabSz="914400">
              <a:lnSpc>
                <a:spcPct val="90000"/>
              </a:lnSpc>
              <a:spcBef>
                <a:spcPts val="1001"/>
              </a:spcBef>
              <a:buNone/>
              <a:tabLst>
                <a:tab pos="0" algn="l"/>
              </a:tabLst>
            </a:pPr>
            <a:r>
              <a:rPr lang="es-ES" sz="1600" b="0" strike="noStrike" spc="-1">
                <a:solidFill>
                  <a:schemeClr val="dk1"/>
                </a:solidFill>
                <a:latin typeface="Calibri"/>
              </a:rPr>
              <a:t>ECONOMÍA Y EMPRENDIMIENTO</a:t>
            </a:r>
            <a:endParaRPr lang="es-ES" sz="1600" b="0" strike="noStrike" spc="-1">
              <a:solidFill>
                <a:srgbClr val="000000"/>
              </a:solidFill>
              <a:latin typeface="Arial"/>
            </a:endParaRPr>
          </a:p>
          <a:p>
            <a:pPr indent="0" algn="ctr" defTabSz="914400">
              <a:lnSpc>
                <a:spcPct val="90000"/>
              </a:lnSpc>
              <a:spcBef>
                <a:spcPts val="1001"/>
              </a:spcBef>
              <a:buNone/>
              <a:tabLst>
                <a:tab pos="0" algn="l"/>
              </a:tabLst>
            </a:pPr>
            <a:r>
              <a:rPr lang="es-ES" sz="1600" b="0" strike="noStrike" spc="-1">
                <a:solidFill>
                  <a:schemeClr val="dk1"/>
                </a:solidFill>
                <a:latin typeface="Calibri"/>
              </a:rPr>
              <a:t>FRANCÉS</a:t>
            </a:r>
            <a:endParaRPr lang="es-ES" sz="1600" b="0" strike="noStrike" spc="-1">
              <a:solidFill>
                <a:srgbClr val="000000"/>
              </a:solidFill>
              <a:latin typeface="Arial"/>
            </a:endParaRPr>
          </a:p>
          <a:p>
            <a:pPr indent="0" algn="ctr" defTabSz="914400">
              <a:lnSpc>
                <a:spcPct val="90000"/>
              </a:lnSpc>
              <a:spcBef>
                <a:spcPts val="1001"/>
              </a:spcBef>
              <a:buNone/>
              <a:tabLst>
                <a:tab pos="0" algn="l"/>
              </a:tabLst>
            </a:pPr>
            <a:r>
              <a:rPr lang="es-ES" sz="1600" b="0" strike="noStrike" spc="-1">
                <a:solidFill>
                  <a:schemeClr val="dk1"/>
                </a:solidFill>
                <a:latin typeface="Calibri"/>
              </a:rPr>
              <a:t>DIGITALIZACIÓN</a:t>
            </a:r>
            <a:endParaRPr lang="es-ES" sz="1600" b="0" strike="noStrike" spc="-1">
              <a:solidFill>
                <a:srgbClr val="000000"/>
              </a:solidFill>
              <a:latin typeface="Arial"/>
            </a:endParaRPr>
          </a:p>
          <a:p>
            <a:pPr indent="0" algn="ctr" defTabSz="914400">
              <a:lnSpc>
                <a:spcPct val="90000"/>
              </a:lnSpc>
              <a:spcBef>
                <a:spcPts val="1001"/>
              </a:spcBef>
              <a:buNone/>
              <a:tabLst>
                <a:tab pos="0" algn="l"/>
              </a:tabLst>
            </a:pPr>
            <a:r>
              <a:rPr lang="es-ES" sz="1600" b="0" strike="noStrike" spc="-1">
                <a:solidFill>
                  <a:schemeClr val="dk1"/>
                </a:solidFill>
                <a:latin typeface="Calibri"/>
              </a:rPr>
              <a:t>FORMACIÓN Y ORIENTACIÓN PERSONAL Y PROFESIONAL</a:t>
            </a:r>
            <a:endParaRPr lang="es-ES" sz="1600" b="0" strike="noStrike" spc="-1">
              <a:solidFill>
                <a:srgbClr val="000000"/>
              </a:solidFill>
              <a:latin typeface="Arial"/>
            </a:endParaRPr>
          </a:p>
          <a:p>
            <a:pPr indent="0" algn="ctr" defTabSz="914400">
              <a:lnSpc>
                <a:spcPct val="90000"/>
              </a:lnSpc>
              <a:spcBef>
                <a:spcPts val="1001"/>
              </a:spcBef>
              <a:buNone/>
              <a:tabLst>
                <a:tab pos="0" algn="l"/>
              </a:tabLst>
            </a:pPr>
            <a:r>
              <a:rPr lang="es-ES" sz="1600" b="0" strike="noStrike" spc="-1">
                <a:solidFill>
                  <a:schemeClr val="dk1"/>
                </a:solidFill>
                <a:latin typeface="Calibri"/>
              </a:rPr>
              <a:t>EXPRESIÓN ARTÍSTICA</a:t>
            </a:r>
            <a:endParaRPr lang="es-ES" sz="1600" b="0" strike="noStrike" spc="-1">
              <a:solidFill>
                <a:srgbClr val="000000"/>
              </a:solidFill>
              <a:latin typeface="Arial"/>
            </a:endParaRPr>
          </a:p>
          <a:p>
            <a:pPr indent="0" algn="ctr" defTabSz="914400">
              <a:lnSpc>
                <a:spcPct val="90000"/>
              </a:lnSpc>
              <a:spcBef>
                <a:spcPts val="1001"/>
              </a:spcBef>
              <a:buNone/>
              <a:tabLst>
                <a:tab pos="0" algn="l"/>
              </a:tabLst>
            </a:pPr>
            <a:r>
              <a:rPr lang="es-ES" sz="1600" b="0" strike="noStrike" spc="-1">
                <a:solidFill>
                  <a:schemeClr val="dk1"/>
                </a:solidFill>
                <a:latin typeface="Calibri"/>
              </a:rPr>
              <a:t>TECNOLOGÍA</a:t>
            </a:r>
            <a:endParaRPr lang="es-ES" sz="1600" b="0" strike="noStrike" spc="-1">
              <a:solidFill>
                <a:srgbClr val="000000"/>
              </a:solidFill>
              <a:latin typeface="Arial"/>
            </a:endParaRPr>
          </a:p>
          <a:p>
            <a:pPr indent="0" algn="ctr" defTabSz="914400">
              <a:lnSpc>
                <a:spcPct val="90000"/>
              </a:lnSpc>
              <a:spcBef>
                <a:spcPts val="1001"/>
              </a:spcBef>
              <a:buNone/>
              <a:tabLst>
                <a:tab pos="0" algn="l"/>
              </a:tabLst>
            </a:pPr>
            <a:r>
              <a:rPr lang="es-ES" sz="1600" b="0" strike="noStrike" spc="-1">
                <a:solidFill>
                  <a:schemeClr val="dk1"/>
                </a:solidFill>
                <a:latin typeface="Calibri"/>
              </a:rPr>
              <a:t>MÚSICA</a:t>
            </a:r>
            <a:endParaRPr lang="es-ES" sz="1600" b="0" strike="noStrike" spc="-1">
              <a:solidFill>
                <a:srgbClr val="000000"/>
              </a:solidFill>
              <a:latin typeface="Arial"/>
            </a:endParaRPr>
          </a:p>
          <a:p>
            <a:pPr indent="0" algn="ctr" defTabSz="914400">
              <a:lnSpc>
                <a:spcPct val="90000"/>
              </a:lnSpc>
              <a:spcBef>
                <a:spcPts val="1001"/>
              </a:spcBef>
              <a:buNone/>
              <a:tabLst>
                <a:tab pos="0" algn="l"/>
              </a:tabLst>
            </a:pPr>
            <a:endParaRPr lang="es-ES" sz="2400" b="0" strike="noStrike" spc="-1">
              <a:solidFill>
                <a:srgbClr val="000000"/>
              </a:solidFill>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CuadroTexto 1"/>
          <p:cNvSpPr/>
          <p:nvPr/>
        </p:nvSpPr>
        <p:spPr>
          <a:xfrm>
            <a:off x="5023174" y="788827"/>
            <a:ext cx="4530600" cy="578880"/>
          </a:xfrm>
          <a:prstGeom prst="rect">
            <a:avLst/>
          </a:prstGeom>
          <a:noFill/>
          <a:ln w="0">
            <a:noFill/>
          </a:ln>
        </p:spPr>
        <p:style>
          <a:lnRef idx="0">
            <a:scrgbClr r="0" g="0" b="0"/>
          </a:lnRef>
          <a:fillRef idx="0">
            <a:scrgbClr r="0" g="0" b="0"/>
          </a:fillRef>
          <a:effectRef idx="0">
            <a:scrgbClr r="0" g="0" b="0"/>
          </a:effectRef>
          <a:fontRef idx="minor"/>
        </p:style>
        <p:txBody>
          <a:bodyPr horzOverflow="overflow" numCol="1" spcCol="0" anchor="t">
            <a:spAutoFit/>
          </a:bodyPr>
          <a:lstStyle/>
          <a:p>
            <a:pPr algn="ctr" defTabSz="914400">
              <a:lnSpc>
                <a:spcPct val="100000"/>
              </a:lnSpc>
            </a:pPr>
            <a:r>
              <a:rPr lang="es-ES" sz="3200" b="0" strike="noStrike" spc="-1">
                <a:solidFill>
                  <a:schemeClr val="dk1"/>
                </a:solidFill>
                <a:latin typeface="Calibri"/>
              </a:rPr>
              <a:t>TECNOLOGÍA</a:t>
            </a:r>
            <a:endParaRPr lang="es-ES" sz="3200" b="0" strike="noStrike" spc="-1">
              <a:solidFill>
                <a:srgbClr val="000000"/>
              </a:solidFill>
              <a:latin typeface="Arial"/>
            </a:endParaRPr>
          </a:p>
        </p:txBody>
      </p:sp>
      <p:graphicFrame>
        <p:nvGraphicFramePr>
          <p:cNvPr id="60" name="Tabla 3"/>
          <p:cNvGraphicFramePr/>
          <p:nvPr/>
        </p:nvGraphicFramePr>
        <p:xfrm>
          <a:off x="1105560" y="1427400"/>
          <a:ext cx="10234440" cy="5493240"/>
        </p:xfrm>
        <a:graphic>
          <a:graphicData uri="http://schemas.openxmlformats.org/drawingml/2006/table">
            <a:tbl>
              <a:tblPr/>
              <a:tblGrid>
                <a:gridCol w="2209680">
                  <a:extLst>
                    <a:ext uri="{9D8B030D-6E8A-4147-A177-3AD203B41FA5}">
                      <a16:colId xmlns:a16="http://schemas.microsoft.com/office/drawing/2014/main" val="20000"/>
                    </a:ext>
                  </a:extLst>
                </a:gridCol>
                <a:gridCol w="8024760">
                  <a:extLst>
                    <a:ext uri="{9D8B030D-6E8A-4147-A177-3AD203B41FA5}">
                      <a16:colId xmlns:a16="http://schemas.microsoft.com/office/drawing/2014/main" val="20001"/>
                    </a:ext>
                  </a:extLst>
                </a:gridCol>
              </a:tblGrid>
              <a:tr h="934920">
                <a:tc>
                  <a:txBody>
                    <a:bodyPr/>
                    <a:lstStyle/>
                    <a:p>
                      <a:pPr defTabSz="914400">
                        <a:lnSpc>
                          <a:spcPct val="100000"/>
                        </a:lnSpc>
                      </a:pPr>
                      <a:r>
                        <a:rPr lang="es-ES" sz="1800" b="0" strike="noStrike" spc="-1">
                          <a:solidFill>
                            <a:schemeClr val="dk1"/>
                          </a:solidFill>
                          <a:latin typeface="Calibri"/>
                        </a:rPr>
                        <a:t>DESCRIPCIÓN DE LA MATERIA</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4472C4"/>
                    </a:solidFill>
                  </a:tcPr>
                </a:tc>
                <a:tc>
                  <a:txBody>
                    <a:bodyPr/>
                    <a:lstStyle/>
                    <a:p>
                      <a:pPr defTabSz="914400">
                        <a:lnSpc>
                          <a:spcPct val="100000"/>
                        </a:lnSpc>
                      </a:pPr>
                      <a:r>
                        <a:rPr lang="es-ES" sz="1800" b="0" strike="noStrike" spc="-1">
                          <a:solidFill>
                            <a:srgbClr val="000000"/>
                          </a:solidFill>
                          <a:latin typeface="Calibri"/>
                        </a:rPr>
                        <a:t>La finalidad de la materia se basa en la adquisición de unos conocimientos teoricos-prácticos para la resolución de un reto que se resuelva por medio de la investigación, pensamiento crítico, diseño y construcción en el taller de un  objeto o propuesta tecnológica. </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0"/>
                  </a:ext>
                </a:extLst>
              </a:tr>
              <a:tr h="1513080">
                <a:tc>
                  <a:txBody>
                    <a:bodyPr/>
                    <a:lstStyle/>
                    <a:p>
                      <a:pPr defTabSz="914400">
                        <a:lnSpc>
                          <a:spcPct val="100000"/>
                        </a:lnSpc>
                      </a:pPr>
                      <a:r>
                        <a:rPr lang="es-ES" sz="1800" b="0" strike="noStrike" spc="-1">
                          <a:solidFill>
                            <a:schemeClr val="dk1"/>
                          </a:solidFill>
                          <a:latin typeface="Calibri"/>
                        </a:rPr>
                        <a:t>CONTENIDOS</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CFD5EA"/>
                    </a:solidFill>
                  </a:tcPr>
                </a:tc>
                <a:tc>
                  <a:txBody>
                    <a:bodyPr/>
                    <a:lstStyle/>
                    <a:p>
                      <a:pPr defTabSz="914400">
                        <a:lnSpc>
                          <a:spcPct val="100000"/>
                        </a:lnSpc>
                      </a:pPr>
                      <a:r>
                        <a:rPr lang="es-ES" sz="1800" b="0" strike="noStrike" spc="-1">
                          <a:solidFill>
                            <a:schemeClr val="dk1"/>
                          </a:solidFill>
                          <a:latin typeface="Calibri"/>
                        </a:rPr>
                        <a:t>La materia se organiza en cuatro bloques de saberes básicos interrelacionados: «Proceso de resolución de problemas», «Operadores tecnológicos», «Pensamiento computacional, automatización y robótica» y «Tecnología sostenible».</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1"/>
                  </a:ext>
                </a:extLst>
              </a:tr>
              <a:tr h="1054080">
                <a:tc>
                  <a:txBody>
                    <a:bodyPr/>
                    <a:lstStyle/>
                    <a:p>
                      <a:pPr defTabSz="914400">
                        <a:lnSpc>
                          <a:spcPct val="100000"/>
                        </a:lnSpc>
                      </a:pPr>
                      <a:r>
                        <a:rPr lang="es-ES" sz="1800" b="0" strike="noStrike" spc="-1">
                          <a:solidFill>
                            <a:schemeClr val="dk1"/>
                          </a:solidFill>
                          <a:latin typeface="Calibri"/>
                        </a:rPr>
                        <a:t>METODOLOGÍA Y EVALUACIÓN</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E9EBF5"/>
                    </a:solidFill>
                  </a:tcPr>
                </a:tc>
                <a:tc>
                  <a:txBody>
                    <a:bodyPr/>
                    <a:lstStyle/>
                    <a:p>
                      <a:pPr defTabSz="914400">
                        <a:lnSpc>
                          <a:spcPct val="100000"/>
                        </a:lnSpc>
                      </a:pPr>
                      <a:r>
                        <a:rPr lang="es-ES" sz="1800" b="0" strike="noStrike" spc="-1">
                          <a:solidFill>
                            <a:schemeClr val="dk1"/>
                          </a:solidFill>
                          <a:latin typeface="Calibri"/>
                        </a:rPr>
                        <a:t>Se utiliza preferentemente el trabajo por proyectos, con la base formativa de unos contenidos teóricos-prácticos en aula. </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2"/>
                  </a:ext>
                </a:extLst>
              </a:tr>
              <a:tr h="1581120">
                <a:tc>
                  <a:txBody>
                    <a:bodyPr/>
                    <a:lstStyle/>
                    <a:p>
                      <a:pPr defTabSz="914400">
                        <a:lnSpc>
                          <a:spcPct val="100000"/>
                        </a:lnSpc>
                      </a:pPr>
                      <a:r>
                        <a:rPr lang="es-ES" sz="1800" b="0" strike="noStrike" spc="-1">
                          <a:solidFill>
                            <a:schemeClr val="dk1"/>
                          </a:solidFill>
                          <a:latin typeface="Calibri"/>
                        </a:rPr>
                        <a:t>SALIDAS/</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RELACIÓN CON ESTUDIOS </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POSTERIORES</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CFD5EA"/>
                    </a:solidFill>
                  </a:tcPr>
                </a:tc>
                <a:tc>
                  <a:txBody>
                    <a:bodyPr/>
                    <a:lstStyle/>
                    <a:p>
                      <a:pPr defTabSz="914400">
                        <a:lnSpc>
                          <a:spcPct val="100000"/>
                        </a:lnSpc>
                        <a:tabLst>
                          <a:tab pos="0" algn="l"/>
                        </a:tabLst>
                      </a:pPr>
                      <a:r>
                        <a:rPr lang="es-ES" sz="1800" b="0" strike="noStrike" spc="-1">
                          <a:solidFill>
                            <a:srgbClr val="002060"/>
                          </a:solidFill>
                          <a:latin typeface="Arial"/>
                        </a:rPr>
                        <a:t>Si quieres estudiar un Ciclo Formativo de Grado Medio o Superior de automática, mecánica, electricidad, electrónica, automoción, fabricación, edificación, agraria, informática, ...</a:t>
                      </a:r>
                      <a:endParaRPr lang="es-ES" sz="1800" b="0" strike="noStrike" spc="-1">
                        <a:solidFill>
                          <a:srgbClr val="000000"/>
                        </a:solidFill>
                        <a:latin typeface="Arial"/>
                      </a:endParaRPr>
                    </a:p>
                    <a:p>
                      <a:pPr defTabSz="914400">
                        <a:lnSpc>
                          <a:spcPct val="100000"/>
                        </a:lnSpc>
                        <a:tabLst>
                          <a:tab pos="0" algn="l"/>
                        </a:tabLst>
                      </a:pPr>
                      <a:r>
                        <a:rPr lang="es-ES" sz="1800" b="0" strike="noStrike" spc="-1">
                          <a:solidFill>
                            <a:srgbClr val="002060"/>
                          </a:solidFill>
                          <a:latin typeface="Arial"/>
                        </a:rPr>
                        <a:t>Si quieres estudiar Ingeniería: Automática, Industriales , Informática, telecomunicaciones, mecánica, electrónica, automática, etc.</a:t>
                      </a:r>
                      <a:endParaRPr lang="es-ES" sz="1800" b="0" strike="noStrike" spc="-1">
                        <a:solidFill>
                          <a:srgbClr val="000000"/>
                        </a:solidFill>
                        <a:latin typeface="Arial"/>
                      </a:endParaRPr>
                    </a:p>
                    <a:p>
                      <a:pPr defTabSz="914400">
                        <a:lnSpc>
                          <a:spcPct val="100000"/>
                        </a:lnSpc>
                        <a:tabLst>
                          <a:tab pos="0" algn="l"/>
                        </a:tabLst>
                      </a:pP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3"/>
                  </a:ext>
                </a:extLst>
              </a:tr>
            </a:tbl>
          </a:graphicData>
        </a:graphic>
      </p:graphicFrame>
      <p:pic>
        <p:nvPicPr>
          <p:cNvPr id="2" name="Imagen 1" descr="4º ESO | Tecnología Vigán">
            <a:extLst>
              <a:ext uri="{FF2B5EF4-FFF2-40B4-BE49-F238E27FC236}">
                <a16:creationId xmlns:a16="http://schemas.microsoft.com/office/drawing/2014/main" id="{13D6EDA3-EE22-CEF6-BA79-B6CF44782601}"/>
              </a:ext>
            </a:extLst>
          </p:cNvPr>
          <p:cNvPicPr>
            <a:picLocks noChangeAspect="1"/>
          </p:cNvPicPr>
          <p:nvPr/>
        </p:nvPicPr>
        <p:blipFill>
          <a:blip r:embed="rId2"/>
          <a:stretch>
            <a:fillRect/>
          </a:stretch>
        </p:blipFill>
        <p:spPr>
          <a:xfrm>
            <a:off x="1109314" y="219308"/>
            <a:ext cx="4769470" cy="1150433"/>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adroTexto 1"/>
          <p:cNvSpPr/>
          <p:nvPr/>
        </p:nvSpPr>
        <p:spPr>
          <a:xfrm>
            <a:off x="3694320" y="360000"/>
            <a:ext cx="4530600" cy="578880"/>
          </a:xfrm>
          <a:prstGeom prst="rect">
            <a:avLst/>
          </a:prstGeom>
          <a:noFill/>
          <a:ln w="0">
            <a:noFill/>
          </a:ln>
        </p:spPr>
        <p:style>
          <a:lnRef idx="0">
            <a:scrgbClr r="0" g="0" b="0"/>
          </a:lnRef>
          <a:fillRef idx="0">
            <a:scrgbClr r="0" g="0" b="0"/>
          </a:fillRef>
          <a:effectRef idx="0">
            <a:scrgbClr r="0" g="0" b="0"/>
          </a:effectRef>
          <a:fontRef idx="minor"/>
        </p:style>
        <p:txBody>
          <a:bodyPr horzOverflow="overflow" numCol="1" spcCol="0" anchor="t">
            <a:spAutoFit/>
          </a:bodyPr>
          <a:lstStyle/>
          <a:p>
            <a:pPr algn="ctr" defTabSz="914400">
              <a:lnSpc>
                <a:spcPct val="100000"/>
              </a:lnSpc>
            </a:pPr>
            <a:r>
              <a:rPr lang="es-ES" sz="3200" b="0" strike="noStrike" spc="-1">
                <a:solidFill>
                  <a:schemeClr val="dk1"/>
                </a:solidFill>
                <a:latin typeface="Calibri"/>
              </a:rPr>
              <a:t>MÚSICA</a:t>
            </a:r>
            <a:endParaRPr lang="es-ES" sz="3200" b="0" strike="noStrike" spc="-1">
              <a:solidFill>
                <a:srgbClr val="000000"/>
              </a:solidFill>
              <a:latin typeface="Arial"/>
            </a:endParaRPr>
          </a:p>
        </p:txBody>
      </p:sp>
      <p:graphicFrame>
        <p:nvGraphicFramePr>
          <p:cNvPr id="62" name="Tabla 4"/>
          <p:cNvGraphicFramePr/>
          <p:nvPr/>
        </p:nvGraphicFramePr>
        <p:xfrm>
          <a:off x="900000" y="1719000"/>
          <a:ext cx="10439640" cy="4870800"/>
        </p:xfrm>
        <a:graphic>
          <a:graphicData uri="http://schemas.openxmlformats.org/drawingml/2006/table">
            <a:tbl>
              <a:tblPr/>
              <a:tblGrid>
                <a:gridCol w="2257920">
                  <a:extLst>
                    <a:ext uri="{9D8B030D-6E8A-4147-A177-3AD203B41FA5}">
                      <a16:colId xmlns:a16="http://schemas.microsoft.com/office/drawing/2014/main" val="20000"/>
                    </a:ext>
                  </a:extLst>
                </a:gridCol>
                <a:gridCol w="8181720">
                  <a:extLst>
                    <a:ext uri="{9D8B030D-6E8A-4147-A177-3AD203B41FA5}">
                      <a16:colId xmlns:a16="http://schemas.microsoft.com/office/drawing/2014/main" val="20001"/>
                    </a:ext>
                  </a:extLst>
                </a:gridCol>
              </a:tblGrid>
              <a:tr h="1001880">
                <a:tc>
                  <a:txBody>
                    <a:bodyPr/>
                    <a:lstStyle/>
                    <a:p>
                      <a:pPr defTabSz="914400">
                        <a:lnSpc>
                          <a:spcPct val="100000"/>
                        </a:lnSpc>
                      </a:pPr>
                      <a:r>
                        <a:rPr lang="es-ES" sz="1800" b="0" strike="noStrike" spc="-1">
                          <a:solidFill>
                            <a:srgbClr val="000000"/>
                          </a:solidFill>
                          <a:latin typeface="Calibri"/>
                        </a:rPr>
                        <a:t>DESCRIPCIÓN DE LA MATERIA</a:t>
                      </a:r>
                      <a:endParaRPr lang="es-ES" sz="18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4472C4"/>
                    </a:solidFill>
                  </a:tcPr>
                </a:tc>
                <a:tc>
                  <a:txBody>
                    <a:bodyPr/>
                    <a:lstStyle/>
                    <a:p>
                      <a:endParaRPr lang="es-ES" sz="1800" b="1" strike="noStrike" spc="-1">
                        <a:solidFill>
                          <a:srgbClr val="FFFFFF"/>
                        </a:solidFill>
                        <a:latin typeface="Calibri"/>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0"/>
                  </a:ext>
                </a:extLst>
              </a:tr>
              <a:tr h="957600">
                <a:tc>
                  <a:txBody>
                    <a:bodyPr/>
                    <a:lstStyle/>
                    <a:p>
                      <a:pPr defTabSz="914400">
                        <a:lnSpc>
                          <a:spcPct val="100000"/>
                        </a:lnSpc>
                      </a:pPr>
                      <a:r>
                        <a:rPr lang="es-ES" sz="1800" b="0" strike="noStrike" spc="-1">
                          <a:solidFill>
                            <a:schemeClr val="dk1"/>
                          </a:solidFill>
                          <a:latin typeface="Calibri"/>
                        </a:rPr>
                        <a:t>CONTENIDOS</a:t>
                      </a:r>
                      <a:endParaRPr lang="es-ES" sz="18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CFD5EA"/>
                    </a:solidFill>
                  </a:tcPr>
                </a:tc>
                <a:tc>
                  <a:txBody>
                    <a:bodyPr/>
                    <a:lstStyle/>
                    <a:p>
                      <a:pPr defTabSz="914400">
                        <a:lnSpc>
                          <a:spcPct val="100000"/>
                        </a:lnSpc>
                      </a:pPr>
                      <a:r>
                        <a:rPr lang="es-ES" sz="1800" b="0" strike="noStrike" spc="-1">
                          <a:solidFill>
                            <a:srgbClr val="000000"/>
                          </a:solidFill>
                          <a:latin typeface="Calibri"/>
                        </a:rPr>
                        <a:t>Grabación y reproducción musical. La tecnología en la música. La música en internet.</a:t>
                      </a:r>
                      <a:endParaRPr lang="es-ES" sz="1800" b="0" strike="noStrike" spc="-1">
                        <a:solidFill>
                          <a:srgbClr val="000000"/>
                        </a:solidFill>
                        <a:latin typeface="Arial"/>
                      </a:endParaRPr>
                    </a:p>
                    <a:p>
                      <a:pPr defTabSz="914400">
                        <a:lnSpc>
                          <a:spcPct val="100000"/>
                        </a:lnSpc>
                      </a:pPr>
                      <a:r>
                        <a:rPr lang="es-ES" sz="1800" b="0" strike="noStrike" spc="-1">
                          <a:solidFill>
                            <a:srgbClr val="000000"/>
                          </a:solidFill>
                          <a:latin typeface="Calibri"/>
                        </a:rPr>
                        <a:t>La música en el cine</a:t>
                      </a:r>
                      <a:endParaRPr lang="es-ES" sz="1800" b="0" strike="noStrike" spc="-1">
                        <a:solidFill>
                          <a:srgbClr val="000000"/>
                        </a:solidFill>
                        <a:latin typeface="Arial"/>
                      </a:endParaRPr>
                    </a:p>
                    <a:p>
                      <a:pPr defTabSz="914400">
                        <a:lnSpc>
                          <a:spcPct val="100000"/>
                        </a:lnSpc>
                      </a:pPr>
                      <a:r>
                        <a:rPr lang="es-ES" sz="1800" b="0" strike="noStrike" spc="-1">
                          <a:solidFill>
                            <a:srgbClr val="000000"/>
                          </a:solidFill>
                          <a:latin typeface="Calibri"/>
                        </a:rPr>
                        <a:t>La música en los distintos medios de comunicación. Música y publicidad</a:t>
                      </a:r>
                      <a:endParaRPr lang="es-ES" sz="1800" b="0" strike="noStrike" spc="-1">
                        <a:solidFill>
                          <a:srgbClr val="000000"/>
                        </a:solidFill>
                        <a:latin typeface="Arial"/>
                      </a:endParaRPr>
                    </a:p>
                    <a:p>
                      <a:pPr defTabSz="914400">
                        <a:lnSpc>
                          <a:spcPct val="100000"/>
                        </a:lnSpc>
                      </a:pPr>
                      <a:r>
                        <a:rPr lang="es-ES" sz="1800" b="0" strike="noStrike" spc="-1">
                          <a:solidFill>
                            <a:srgbClr val="000000"/>
                          </a:solidFill>
                          <a:latin typeface="Calibri"/>
                        </a:rPr>
                        <a:t>La música popular urbana: el jazz, el rock and roll, el rock, el pop y su evolución hasta nuestros días.</a:t>
                      </a:r>
                      <a:endParaRPr lang="es-ES" sz="1800" b="0" strike="noStrike" spc="-1">
                        <a:solidFill>
                          <a:srgbClr val="000000"/>
                        </a:solidFill>
                        <a:latin typeface="Arial"/>
                      </a:endParaRPr>
                    </a:p>
                    <a:p>
                      <a:pPr defTabSz="914400">
                        <a:lnSpc>
                          <a:spcPct val="100000"/>
                        </a:lnSpc>
                      </a:pPr>
                      <a:r>
                        <a:rPr lang="es-ES" sz="1800" b="0" strike="noStrike" spc="-1">
                          <a:solidFill>
                            <a:srgbClr val="000000"/>
                          </a:solidFill>
                          <a:latin typeface="Calibri"/>
                        </a:rPr>
                        <a:t>Músicas del mundo</a:t>
                      </a:r>
                      <a:endParaRPr lang="es-ES" sz="18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1"/>
                  </a:ext>
                </a:extLst>
              </a:tr>
              <a:tr h="725760">
                <a:tc>
                  <a:txBody>
                    <a:bodyPr/>
                    <a:lstStyle/>
                    <a:p>
                      <a:pPr defTabSz="914400">
                        <a:lnSpc>
                          <a:spcPct val="100000"/>
                        </a:lnSpc>
                      </a:pPr>
                      <a:r>
                        <a:rPr lang="es-ES" sz="1800" b="0" strike="noStrike" spc="-1">
                          <a:solidFill>
                            <a:schemeClr val="dk1"/>
                          </a:solidFill>
                          <a:latin typeface="Calibri"/>
                        </a:rPr>
                        <a:t>METODOLOGÍA Y EVALUACIÓN</a:t>
                      </a:r>
                      <a:endParaRPr lang="es-ES" sz="18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E9EBF5"/>
                    </a:solidFill>
                  </a:tcPr>
                </a:tc>
                <a:tc>
                  <a:txBody>
                    <a:bodyPr/>
                    <a:lstStyle/>
                    <a:p>
                      <a:pPr defTabSz="914400">
                        <a:lnSpc>
                          <a:spcPct val="100000"/>
                        </a:lnSpc>
                      </a:pPr>
                      <a:r>
                        <a:rPr lang="es-ES" sz="1800" b="0" strike="noStrike" spc="-1">
                          <a:solidFill>
                            <a:schemeClr val="dk1"/>
                          </a:solidFill>
                          <a:latin typeface="Calibri"/>
                        </a:rPr>
                        <a:t>La metodología es muy práctica. Trabajos de investigación y presentaciones en clase, sin exámenes escritos de teoría</a:t>
                      </a:r>
                      <a:endParaRPr lang="es-ES" sz="18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2"/>
                  </a:ext>
                </a:extLst>
              </a:tr>
              <a:tr h="1405800">
                <a:tc>
                  <a:txBody>
                    <a:bodyPr/>
                    <a:lstStyle/>
                    <a:p>
                      <a:pPr defTabSz="914400">
                        <a:lnSpc>
                          <a:spcPct val="100000"/>
                        </a:lnSpc>
                      </a:pPr>
                      <a:r>
                        <a:rPr lang="es-ES" sz="1800" b="0" strike="noStrike" spc="-1">
                          <a:solidFill>
                            <a:schemeClr val="dk1"/>
                          </a:solidFill>
                          <a:latin typeface="Calibri"/>
                        </a:rPr>
                        <a:t>SALIDAS/</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RELACIÓN CON ESTUDIOS </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POSTERIORES</a:t>
                      </a:r>
                      <a:endParaRPr lang="es-ES" sz="18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CFD5EA"/>
                    </a:solidFill>
                  </a:tcPr>
                </a:tc>
                <a:tc>
                  <a:txBody>
                    <a:bodyPr/>
                    <a:lstStyle/>
                    <a:p>
                      <a:pPr defTabSz="914400">
                        <a:lnSpc>
                          <a:spcPct val="100000"/>
                        </a:lnSpc>
                      </a:pPr>
                      <a:r>
                        <a:rPr lang="es-ES" sz="1800" b="0" strike="noStrike" spc="-1">
                          <a:solidFill>
                            <a:schemeClr val="dk1"/>
                          </a:solidFill>
                          <a:latin typeface="Calibri"/>
                        </a:rPr>
                        <a:t>Si se quiere cursar la asignatura en 1º de Bachillerato sería interesante que se cursara también en 4º pero no es obligatorio. Es una asignatura de formación general por el carácter lúdico que se le concede a lo largo de todo el curso.</a:t>
                      </a:r>
                      <a:endParaRPr lang="es-ES" sz="18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CuadroTexto 1"/>
          <p:cNvSpPr/>
          <p:nvPr/>
        </p:nvSpPr>
        <p:spPr>
          <a:xfrm>
            <a:off x="3694320" y="585917"/>
            <a:ext cx="4530600" cy="578880"/>
          </a:xfrm>
          <a:prstGeom prst="rect">
            <a:avLst/>
          </a:prstGeom>
          <a:noFill/>
          <a:ln w="0">
            <a:noFill/>
          </a:ln>
        </p:spPr>
        <p:style>
          <a:lnRef idx="0">
            <a:scrgbClr r="0" g="0" b="0"/>
          </a:lnRef>
          <a:fillRef idx="0">
            <a:scrgbClr r="0" g="0" b="0"/>
          </a:fillRef>
          <a:effectRef idx="0">
            <a:scrgbClr r="0" g="0" b="0"/>
          </a:effectRef>
          <a:fontRef idx="minor"/>
        </p:style>
        <p:txBody>
          <a:bodyPr horzOverflow="overflow" numCol="1" spcCol="0" anchor="t">
            <a:spAutoFit/>
          </a:bodyPr>
          <a:lstStyle/>
          <a:p>
            <a:pPr algn="ctr" defTabSz="914400">
              <a:lnSpc>
                <a:spcPct val="100000"/>
              </a:lnSpc>
            </a:pPr>
            <a:r>
              <a:rPr lang="es-ES" sz="3200" b="0" strike="noStrike" spc="-1">
                <a:solidFill>
                  <a:schemeClr val="dk1"/>
                </a:solidFill>
                <a:latin typeface="Calibri"/>
              </a:rPr>
              <a:t>BIOLOGÍA Y GEOLOGÍA</a:t>
            </a:r>
            <a:endParaRPr lang="es-ES" sz="3200" b="0" strike="noStrike" spc="-1">
              <a:solidFill>
                <a:srgbClr val="000000"/>
              </a:solidFill>
              <a:latin typeface="Arial"/>
            </a:endParaRPr>
          </a:p>
        </p:txBody>
      </p:sp>
      <p:graphicFrame>
        <p:nvGraphicFramePr>
          <p:cNvPr id="44" name="Tabla 3"/>
          <p:cNvGraphicFramePr/>
          <p:nvPr>
            <p:extLst>
              <p:ext uri="{D42A27DB-BD31-4B8C-83A1-F6EECF244321}">
                <p14:modId xmlns:p14="http://schemas.microsoft.com/office/powerpoint/2010/main" val="4065736923"/>
              </p:ext>
            </p:extLst>
          </p:nvPr>
        </p:nvGraphicFramePr>
        <p:xfrm>
          <a:off x="967443" y="1273071"/>
          <a:ext cx="9978840" cy="5271840"/>
        </p:xfrm>
        <a:graphic>
          <a:graphicData uri="http://schemas.openxmlformats.org/drawingml/2006/table">
            <a:tbl>
              <a:tblPr/>
              <a:tblGrid>
                <a:gridCol w="2154600">
                  <a:extLst>
                    <a:ext uri="{9D8B030D-6E8A-4147-A177-3AD203B41FA5}">
                      <a16:colId xmlns:a16="http://schemas.microsoft.com/office/drawing/2014/main" val="20000"/>
                    </a:ext>
                  </a:extLst>
                </a:gridCol>
                <a:gridCol w="7824240">
                  <a:extLst>
                    <a:ext uri="{9D8B030D-6E8A-4147-A177-3AD203B41FA5}">
                      <a16:colId xmlns:a16="http://schemas.microsoft.com/office/drawing/2014/main" val="20001"/>
                    </a:ext>
                  </a:extLst>
                </a:gridCol>
              </a:tblGrid>
              <a:tr h="920160">
                <a:tc>
                  <a:txBody>
                    <a:bodyPr/>
                    <a:lstStyle/>
                    <a:p>
                      <a:pPr defTabSz="914400">
                        <a:lnSpc>
                          <a:spcPct val="100000"/>
                        </a:lnSpc>
                      </a:pPr>
                      <a:r>
                        <a:rPr lang="es-ES" sz="1800" b="0" strike="noStrike" spc="-1" dirty="0">
                          <a:solidFill>
                            <a:schemeClr val="dk1"/>
                          </a:solidFill>
                          <a:latin typeface="Calibri"/>
                        </a:rPr>
                        <a:t>DESCRIPCIÓN DE LA MATERIA</a:t>
                      </a:r>
                      <a:endParaRPr lang="es-ES" sz="1800" b="0" strike="noStrike" spc="-1" dirty="0">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4472C4"/>
                    </a:solidFill>
                  </a:tcPr>
                </a:tc>
                <a:tc>
                  <a:txBody>
                    <a:bodyPr/>
                    <a:lstStyle/>
                    <a:p>
                      <a:pPr defTabSz="914400">
                        <a:lnSpc>
                          <a:spcPct val="100000"/>
                        </a:lnSpc>
                      </a:pPr>
                      <a:r>
                        <a:rPr lang="es-ES" sz="1800" b="1" strike="noStrike" spc="-1" dirty="0">
                          <a:solidFill>
                            <a:schemeClr val="dk1"/>
                          </a:solidFill>
                          <a:latin typeface="Calibri"/>
                        </a:rPr>
                        <a:t>¿Por qué elegirla?</a:t>
                      </a:r>
                      <a:endParaRPr lang="es-ES" sz="1800" b="0" strike="noStrike" spc="-1" dirty="0">
                        <a:solidFill>
                          <a:srgbClr val="000000"/>
                        </a:solidFill>
                        <a:latin typeface="Arial"/>
                      </a:endParaRPr>
                    </a:p>
                    <a:p>
                      <a:pPr marL="285750" indent="-285750">
                        <a:lnSpc>
                          <a:spcPct val="100000"/>
                        </a:lnSpc>
                        <a:buClr>
                          <a:srgbClr val="000000"/>
                        </a:buClr>
                        <a:buFont typeface="Arial"/>
                        <a:buChar char="•"/>
                      </a:pPr>
                      <a:r>
                        <a:rPr lang="es-ES" sz="1800" b="1" strike="noStrike" spc="-1" dirty="0">
                          <a:solidFill>
                            <a:schemeClr val="dk1"/>
                          </a:solidFill>
                          <a:latin typeface="Calibri"/>
                        </a:rPr>
                        <a:t>Porque es una materia necesaria si quieres estudiar un Bachillerato de Ciencias o un Ciclo Formativo de Grado Medio de la rama biosanitaria.</a:t>
                      </a:r>
                      <a:endParaRPr lang="es-ES" sz="1800" b="0" strike="noStrike" spc="-1" dirty="0">
                        <a:solidFill>
                          <a:srgbClr val="000000"/>
                        </a:solidFill>
                        <a:latin typeface="Arial"/>
                      </a:endParaRPr>
                    </a:p>
                    <a:p>
                      <a:pPr marL="285750" indent="-285750" defTabSz="914400">
                        <a:lnSpc>
                          <a:spcPct val="100000"/>
                        </a:lnSpc>
                        <a:buClr>
                          <a:srgbClr val="000000"/>
                        </a:buClr>
                        <a:buFont typeface="Arial"/>
                        <a:buChar char="•"/>
                      </a:pPr>
                      <a:r>
                        <a:rPr lang="es-ES" sz="1800" b="1" strike="noStrike" spc="-1" dirty="0">
                          <a:solidFill>
                            <a:schemeClr val="dk1"/>
                          </a:solidFill>
                          <a:latin typeface="Calibri"/>
                        </a:rPr>
                        <a:t>Para aprender cómo funcionan los seres vivos y la naturaleza.</a:t>
                      </a:r>
                      <a:endParaRPr lang="es-ES" sz="1800" b="0" strike="noStrike" spc="-1" dirty="0">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0"/>
                  </a:ext>
                </a:extLst>
              </a:tr>
              <a:tr h="1489320">
                <a:tc>
                  <a:txBody>
                    <a:bodyPr/>
                    <a:lstStyle/>
                    <a:p>
                      <a:pPr defTabSz="914400">
                        <a:lnSpc>
                          <a:spcPct val="100000"/>
                        </a:lnSpc>
                      </a:pPr>
                      <a:r>
                        <a:rPr lang="es-ES" sz="1800" b="0" strike="noStrike" spc="-1" dirty="0">
                          <a:solidFill>
                            <a:schemeClr val="dk1"/>
                          </a:solidFill>
                          <a:latin typeface="Calibri"/>
                        </a:rPr>
                        <a:t>CONTENIDOS</a:t>
                      </a:r>
                      <a:endParaRPr lang="es-ES" sz="1800" b="0" strike="noStrike" spc="-1" dirty="0">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CFD5EA"/>
                    </a:solidFill>
                  </a:tcPr>
                </a:tc>
                <a:tc>
                  <a:txBody>
                    <a:bodyPr/>
                    <a:lstStyle/>
                    <a:p>
                      <a:pPr defTabSz="914400">
                        <a:lnSpc>
                          <a:spcPct val="100000"/>
                        </a:lnSpc>
                      </a:pPr>
                      <a:r>
                        <a:rPr lang="es-ES" sz="1800" b="0" strike="noStrike" spc="-1" dirty="0">
                          <a:solidFill>
                            <a:schemeClr val="dk1"/>
                          </a:solidFill>
                          <a:latin typeface="Calibri"/>
                        </a:rPr>
                        <a:t>La célula, Genética, Biotecnología, Ecología, Evolución, Historia de la Tierra, Geología. </a:t>
                      </a:r>
                      <a:endParaRPr lang="es-ES" sz="1800" b="0" strike="noStrike" spc="-1" dirty="0">
                        <a:solidFill>
                          <a:srgbClr val="000000"/>
                        </a:solidFill>
                        <a:latin typeface="Arial"/>
                      </a:endParaRPr>
                    </a:p>
                    <a:p>
                      <a:pPr defTabSz="914400">
                        <a:lnSpc>
                          <a:spcPct val="100000"/>
                        </a:lnSpc>
                      </a:pPr>
                      <a:r>
                        <a:rPr lang="es-ES" sz="1800" b="0" i="1" strike="noStrike" spc="-1" dirty="0">
                          <a:solidFill>
                            <a:schemeClr val="dk1"/>
                          </a:solidFill>
                          <a:latin typeface="Calibri"/>
                        </a:rPr>
                        <a:t>¿Qué es la clonación o la PCR? ¿Pueden dos personas de ojos marrones tener hijos de ojos azules? ¿Entonces venimos del mono? ¿Cómo se forman las montañas y los océanos?</a:t>
                      </a:r>
                      <a:endParaRPr lang="es-ES" sz="1800" b="0" strike="noStrike" spc="-1" dirty="0">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1"/>
                  </a:ext>
                </a:extLst>
              </a:tr>
              <a:tr h="1037520">
                <a:tc>
                  <a:txBody>
                    <a:bodyPr/>
                    <a:lstStyle/>
                    <a:p>
                      <a:pPr defTabSz="914400">
                        <a:lnSpc>
                          <a:spcPct val="100000"/>
                        </a:lnSpc>
                      </a:pPr>
                      <a:r>
                        <a:rPr lang="es-ES" sz="1800" b="0" strike="noStrike" spc="-1" dirty="0">
                          <a:solidFill>
                            <a:schemeClr val="dk1"/>
                          </a:solidFill>
                          <a:latin typeface="Calibri"/>
                        </a:rPr>
                        <a:t>METODOLOGÍA Y EVALUACIÓN</a:t>
                      </a:r>
                      <a:endParaRPr lang="es-ES" sz="1800" b="0" strike="noStrike" spc="-1" dirty="0">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E9EBF5"/>
                    </a:solidFill>
                  </a:tcPr>
                </a:tc>
                <a:tc>
                  <a:txBody>
                    <a:bodyPr/>
                    <a:lstStyle/>
                    <a:p>
                      <a:pPr>
                        <a:lnSpc>
                          <a:spcPct val="100000"/>
                        </a:lnSpc>
                      </a:pPr>
                      <a:r>
                        <a:rPr lang="es-ES" sz="1800" b="0" strike="noStrike" spc="-1" dirty="0">
                          <a:solidFill>
                            <a:schemeClr val="dk1"/>
                          </a:solidFill>
                          <a:latin typeface="Calibri"/>
                        </a:rPr>
                        <a:t>Metodología basada en actividades dinámicas, prácticas y participativas. </a:t>
                      </a:r>
                    </a:p>
                    <a:p>
                      <a:pPr lvl="0">
                        <a:lnSpc>
                          <a:spcPct val="100000"/>
                        </a:lnSpc>
                        <a:buNone/>
                      </a:pPr>
                      <a:r>
                        <a:rPr lang="es-ES" sz="1800" b="0" strike="noStrike" spc="-1" dirty="0">
                          <a:solidFill>
                            <a:schemeClr val="dk1"/>
                          </a:solidFill>
                          <a:latin typeface="Calibri"/>
                        </a:rPr>
                        <a:t>Respecto a la evaluación se tendrá en cuenta el trabajo diario, las prácticas de laboratorio, trabajos en grupo y pruebas escritas para cada unidad. </a:t>
                      </a: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2"/>
                  </a:ext>
                </a:extLst>
              </a:tr>
              <a:tr h="1556280">
                <a:tc>
                  <a:txBody>
                    <a:bodyPr/>
                    <a:lstStyle/>
                    <a:p>
                      <a:pPr defTabSz="914400">
                        <a:lnSpc>
                          <a:spcPct val="100000"/>
                        </a:lnSpc>
                      </a:pPr>
                      <a:r>
                        <a:rPr lang="es-ES" sz="1800" b="0" strike="noStrike" spc="-1" dirty="0">
                          <a:solidFill>
                            <a:schemeClr val="dk1"/>
                          </a:solidFill>
                          <a:latin typeface="Calibri"/>
                        </a:rPr>
                        <a:t>SALIDAS/</a:t>
                      </a:r>
                      <a:endParaRPr lang="es-ES" sz="1800" b="0" strike="noStrike" spc="-1" dirty="0">
                        <a:solidFill>
                          <a:srgbClr val="000000"/>
                        </a:solidFill>
                        <a:latin typeface="Arial"/>
                      </a:endParaRPr>
                    </a:p>
                    <a:p>
                      <a:pPr defTabSz="914400">
                        <a:lnSpc>
                          <a:spcPct val="100000"/>
                        </a:lnSpc>
                      </a:pPr>
                      <a:r>
                        <a:rPr lang="es-ES" sz="1800" b="0" strike="noStrike" spc="-1" dirty="0">
                          <a:solidFill>
                            <a:schemeClr val="dk1"/>
                          </a:solidFill>
                          <a:latin typeface="Calibri"/>
                        </a:rPr>
                        <a:t>RELACIÓN CON ESTUDIOS </a:t>
                      </a:r>
                      <a:endParaRPr lang="es-ES" sz="1800" b="0" strike="noStrike" spc="-1" dirty="0">
                        <a:solidFill>
                          <a:srgbClr val="000000"/>
                        </a:solidFill>
                        <a:latin typeface="Arial"/>
                      </a:endParaRPr>
                    </a:p>
                    <a:p>
                      <a:pPr defTabSz="914400">
                        <a:lnSpc>
                          <a:spcPct val="100000"/>
                        </a:lnSpc>
                      </a:pPr>
                      <a:r>
                        <a:rPr lang="es-ES" sz="1800" b="0" strike="noStrike" spc="-1" dirty="0">
                          <a:solidFill>
                            <a:schemeClr val="dk1"/>
                          </a:solidFill>
                          <a:latin typeface="Calibri"/>
                        </a:rPr>
                        <a:t>POSTERIORES</a:t>
                      </a:r>
                      <a:endParaRPr lang="es-ES" sz="1800" b="0" strike="noStrike" spc="-1" dirty="0">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CFD5EA"/>
                    </a:solidFill>
                  </a:tcPr>
                </a:tc>
                <a:tc>
                  <a:txBody>
                    <a:bodyPr/>
                    <a:lstStyle/>
                    <a:p>
                      <a:pPr>
                        <a:lnSpc>
                          <a:spcPct val="100000"/>
                        </a:lnSpc>
                      </a:pPr>
                      <a:endParaRPr lang="es-ES" sz="1800" b="0" strike="noStrike" spc="-1" dirty="0">
                        <a:solidFill>
                          <a:schemeClr val="dk1"/>
                        </a:solidFill>
                        <a:latin typeface="Calibri"/>
                      </a:endParaRPr>
                    </a:p>
                    <a:p>
                      <a:pPr lvl="0">
                        <a:lnSpc>
                          <a:spcPct val="100000"/>
                        </a:lnSpc>
                        <a:buNone/>
                      </a:pPr>
                      <a:r>
                        <a:rPr lang="es-ES" sz="1800" b="0" strike="noStrike" spc="-1" dirty="0">
                          <a:solidFill>
                            <a:schemeClr val="dk1"/>
                          </a:solidFill>
                          <a:latin typeface="Calibri"/>
                        </a:rPr>
                        <a:t>Bachillerato de Ciencias y Ciclos Formativos relacionados con las ciencias experimentales o rama biosanitaria como Cuidados Auxiliares de Enfermería, Farmacia y Parafarmacia, Emergencias sanitarias, etc. </a:t>
                      </a:r>
                      <a:endParaRPr lang="es-ES" sz="1800" b="0" strike="noStrike" spc="-1" dirty="0">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CuadroTexto 1"/>
          <p:cNvSpPr/>
          <p:nvPr/>
        </p:nvSpPr>
        <p:spPr>
          <a:xfrm>
            <a:off x="3694320" y="798120"/>
            <a:ext cx="4530600" cy="578880"/>
          </a:xfrm>
          <a:prstGeom prst="rect">
            <a:avLst/>
          </a:prstGeom>
          <a:noFill/>
          <a:ln w="0">
            <a:noFill/>
          </a:ln>
        </p:spPr>
        <p:style>
          <a:lnRef idx="0">
            <a:scrgbClr r="0" g="0" b="0"/>
          </a:lnRef>
          <a:fillRef idx="0">
            <a:scrgbClr r="0" g="0" b="0"/>
          </a:fillRef>
          <a:effectRef idx="0">
            <a:scrgbClr r="0" g="0" b="0"/>
          </a:effectRef>
          <a:fontRef idx="minor"/>
        </p:style>
        <p:txBody>
          <a:bodyPr horzOverflow="overflow" numCol="1" spcCol="0" anchor="t">
            <a:spAutoFit/>
          </a:bodyPr>
          <a:lstStyle/>
          <a:p>
            <a:pPr algn="ctr" defTabSz="914400">
              <a:lnSpc>
                <a:spcPct val="100000"/>
              </a:lnSpc>
            </a:pPr>
            <a:r>
              <a:rPr lang="es-ES" sz="3200" b="0" strike="noStrike" spc="-1">
                <a:solidFill>
                  <a:schemeClr val="dk1"/>
                </a:solidFill>
                <a:latin typeface="Calibri"/>
              </a:rPr>
              <a:t>FÍSICA Y QUÍMICA</a:t>
            </a:r>
            <a:endParaRPr lang="es-ES" sz="3200" b="0" strike="noStrike" spc="-1">
              <a:solidFill>
                <a:srgbClr val="000000"/>
              </a:solidFill>
              <a:latin typeface="Arial"/>
            </a:endParaRPr>
          </a:p>
        </p:txBody>
      </p:sp>
      <p:graphicFrame>
        <p:nvGraphicFramePr>
          <p:cNvPr id="46" name="Tabla 3"/>
          <p:cNvGraphicFramePr/>
          <p:nvPr/>
        </p:nvGraphicFramePr>
        <p:xfrm>
          <a:off x="761040" y="1290960"/>
          <a:ext cx="10676520" cy="5724360"/>
        </p:xfrm>
        <a:graphic>
          <a:graphicData uri="http://schemas.openxmlformats.org/drawingml/2006/table">
            <a:tbl>
              <a:tblPr/>
              <a:tblGrid>
                <a:gridCol w="2305440">
                  <a:extLst>
                    <a:ext uri="{9D8B030D-6E8A-4147-A177-3AD203B41FA5}">
                      <a16:colId xmlns:a16="http://schemas.microsoft.com/office/drawing/2014/main" val="20000"/>
                    </a:ext>
                  </a:extLst>
                </a:gridCol>
                <a:gridCol w="8371080">
                  <a:extLst>
                    <a:ext uri="{9D8B030D-6E8A-4147-A177-3AD203B41FA5}">
                      <a16:colId xmlns:a16="http://schemas.microsoft.com/office/drawing/2014/main" val="20001"/>
                    </a:ext>
                  </a:extLst>
                </a:gridCol>
              </a:tblGrid>
              <a:tr h="925200">
                <a:tc>
                  <a:txBody>
                    <a:bodyPr/>
                    <a:lstStyle/>
                    <a:p>
                      <a:pPr defTabSz="914400">
                        <a:lnSpc>
                          <a:spcPct val="100000"/>
                        </a:lnSpc>
                      </a:pPr>
                      <a:r>
                        <a:rPr lang="es-ES" sz="1800" b="0" strike="noStrike" spc="-1">
                          <a:solidFill>
                            <a:schemeClr val="dk1"/>
                          </a:solidFill>
                          <a:latin typeface="Calibri"/>
                        </a:rPr>
                        <a:t>DESCRIPCIÓN DE LA MATERIA</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4472C4"/>
                    </a:solidFill>
                  </a:tcPr>
                </a:tc>
                <a:tc>
                  <a:txBody>
                    <a:bodyPr/>
                    <a:lstStyle/>
                    <a:p>
                      <a:pPr defTabSz="914400">
                        <a:lnSpc>
                          <a:spcPct val="100000"/>
                        </a:lnSpc>
                      </a:pPr>
                      <a:r>
                        <a:rPr lang="es-ES" sz="1800" b="1" strike="noStrike" spc="-1">
                          <a:solidFill>
                            <a:schemeClr val="dk1"/>
                          </a:solidFill>
                          <a:latin typeface="Calibri"/>
                        </a:rPr>
                        <a:t>Es una materia imprescindible para los alumnos que quieran realizar posteriormente el Bachillerato de Ciencias.</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0"/>
                  </a:ext>
                </a:extLst>
              </a:tr>
              <a:tr h="1497240">
                <a:tc>
                  <a:txBody>
                    <a:bodyPr/>
                    <a:lstStyle/>
                    <a:p>
                      <a:pPr defTabSz="914400">
                        <a:lnSpc>
                          <a:spcPct val="100000"/>
                        </a:lnSpc>
                      </a:pPr>
                      <a:r>
                        <a:rPr lang="es-ES" sz="1800" b="0" strike="noStrike" spc="-1">
                          <a:solidFill>
                            <a:schemeClr val="dk1"/>
                          </a:solidFill>
                          <a:latin typeface="Calibri"/>
                        </a:rPr>
                        <a:t>CONTENIDOS</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CFD5EA"/>
                    </a:solidFill>
                  </a:tcPr>
                </a:tc>
                <a:tc>
                  <a:txBody>
                    <a:bodyPr/>
                    <a:lstStyle/>
                    <a:p>
                      <a:pPr marL="285840" indent="-285840" defTabSz="914400">
                        <a:lnSpc>
                          <a:spcPct val="100000"/>
                        </a:lnSpc>
                        <a:buClr>
                          <a:srgbClr val="000000"/>
                        </a:buClr>
                        <a:buFont typeface="Calibri"/>
                        <a:buChar char="-"/>
                      </a:pPr>
                      <a:r>
                        <a:rPr lang="es-ES" sz="1800" b="0" strike="noStrike" spc="-1">
                          <a:solidFill>
                            <a:schemeClr val="dk1"/>
                          </a:solidFill>
                          <a:latin typeface="Calibri"/>
                        </a:rPr>
                        <a:t>En la parte de química se realiza el estudio de la materia: estructura de la materia, sistemas materiales, propiedades, reacciones químicas, etc.</a:t>
                      </a:r>
                      <a:endParaRPr lang="es-ES" sz="1800" b="0" strike="noStrike" spc="-1">
                        <a:solidFill>
                          <a:srgbClr val="000000"/>
                        </a:solidFill>
                        <a:latin typeface="Arial"/>
                      </a:endParaRPr>
                    </a:p>
                    <a:p>
                      <a:pPr marL="285840" indent="-285840" defTabSz="914400">
                        <a:lnSpc>
                          <a:spcPct val="100000"/>
                        </a:lnSpc>
                        <a:buClr>
                          <a:srgbClr val="000000"/>
                        </a:buClr>
                        <a:buFont typeface="Calibri"/>
                        <a:buChar char="-"/>
                      </a:pPr>
                      <a:r>
                        <a:rPr lang="es-ES" sz="1800" b="0" strike="noStrike" spc="-1">
                          <a:solidFill>
                            <a:schemeClr val="dk1"/>
                          </a:solidFill>
                          <a:latin typeface="Calibri"/>
                        </a:rPr>
                        <a:t>En la parte de física los temas a tratar son: cinemática (estudio del movimiento), dinámica (estudio de las fuerzas), trabajo y energía.</a:t>
                      </a:r>
                      <a:endParaRPr lang="es-ES" sz="1800" b="0" strike="noStrike" spc="-1">
                        <a:solidFill>
                          <a:srgbClr val="000000"/>
                        </a:solidFill>
                        <a:latin typeface="Arial"/>
                      </a:endParaRPr>
                    </a:p>
                    <a:p>
                      <a:pPr defTabSz="914400">
                        <a:lnSpc>
                          <a:spcPct val="100000"/>
                        </a:lnSpc>
                      </a:pP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1"/>
                  </a:ext>
                </a:extLst>
              </a:tr>
              <a:tr h="1042920">
                <a:tc>
                  <a:txBody>
                    <a:bodyPr/>
                    <a:lstStyle/>
                    <a:p>
                      <a:pPr defTabSz="914400">
                        <a:lnSpc>
                          <a:spcPct val="100000"/>
                        </a:lnSpc>
                      </a:pPr>
                      <a:r>
                        <a:rPr lang="es-ES" sz="1800" b="0" strike="noStrike" spc="-1">
                          <a:solidFill>
                            <a:schemeClr val="dk1"/>
                          </a:solidFill>
                          <a:latin typeface="Calibri"/>
                        </a:rPr>
                        <a:t>METODOLOGÍA Y </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EVALUACIÓN</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E9EBF5"/>
                    </a:solidFill>
                  </a:tcPr>
                </a:tc>
                <a:tc>
                  <a:txBody>
                    <a:bodyPr/>
                    <a:lstStyle/>
                    <a:p>
                      <a:pPr defTabSz="914400">
                        <a:lnSpc>
                          <a:spcPct val="100000"/>
                        </a:lnSpc>
                      </a:pPr>
                      <a:r>
                        <a:rPr lang="es-ES" sz="1800" b="0" strike="noStrike" spc="-1">
                          <a:solidFill>
                            <a:schemeClr val="dk1"/>
                          </a:solidFill>
                          <a:latin typeface="Calibri"/>
                        </a:rPr>
                        <a:t>Se lleva a cabo una metodología dinámica y participativa, centrada principalmente en la realización de actividades prácticas relacionadas con el tema a tratar. En algunos temas se realizan prácticas en el laboratorio.</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Para evaluar se tienen en cuenta las actividades realizadas diariamente, los trabajos en grupo que se plantean en algunas unidades y las pruebas escritas que se realizan en cada unidad.</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2"/>
                  </a:ext>
                </a:extLst>
              </a:tr>
              <a:tr h="1564560">
                <a:tc>
                  <a:txBody>
                    <a:bodyPr/>
                    <a:lstStyle/>
                    <a:p>
                      <a:pPr defTabSz="914400">
                        <a:lnSpc>
                          <a:spcPct val="100000"/>
                        </a:lnSpc>
                      </a:pPr>
                      <a:r>
                        <a:rPr lang="es-ES" sz="1800" b="0" strike="noStrike" spc="-1">
                          <a:solidFill>
                            <a:schemeClr val="dk1"/>
                          </a:solidFill>
                          <a:latin typeface="Calibri"/>
                        </a:rPr>
                        <a:t>SALIDAS/</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RELACIÓN CON </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ESTUDIOS </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POSTERIORES</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CFD5EA"/>
                    </a:solidFill>
                  </a:tcPr>
                </a:tc>
                <a:tc>
                  <a:txBody>
                    <a:bodyPr/>
                    <a:lstStyle/>
                    <a:p>
                      <a:pPr defTabSz="914400">
                        <a:lnSpc>
                          <a:spcPct val="100000"/>
                        </a:lnSpc>
                      </a:pPr>
                      <a:r>
                        <a:rPr lang="es-ES" sz="1800" b="0" strike="noStrike" spc="-1">
                          <a:solidFill>
                            <a:schemeClr val="dk1"/>
                          </a:solidFill>
                          <a:latin typeface="Calibri"/>
                        </a:rPr>
                        <a:t>La materia está enfocada a realizar el Bachillerato de Ciencias, tanto de Ciencias de la Salud como el Tecnológico, o Ciclos Formativos relacionados con las ciencias, como puede ser el de Laboratorio, entre muchos otros.</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CuadroTexto 1"/>
          <p:cNvSpPr/>
          <p:nvPr/>
        </p:nvSpPr>
        <p:spPr>
          <a:xfrm>
            <a:off x="3681720" y="306360"/>
            <a:ext cx="4530600" cy="578880"/>
          </a:xfrm>
          <a:prstGeom prst="rect">
            <a:avLst/>
          </a:prstGeom>
          <a:noFill/>
          <a:ln w="0">
            <a:noFill/>
          </a:ln>
        </p:spPr>
        <p:style>
          <a:lnRef idx="0">
            <a:scrgbClr r="0" g="0" b="0"/>
          </a:lnRef>
          <a:fillRef idx="0">
            <a:scrgbClr r="0" g="0" b="0"/>
          </a:fillRef>
          <a:effectRef idx="0">
            <a:scrgbClr r="0" g="0" b="0"/>
          </a:effectRef>
          <a:fontRef idx="minor"/>
        </p:style>
        <p:txBody>
          <a:bodyPr horzOverflow="overflow" numCol="1" spcCol="0" anchor="t">
            <a:spAutoFit/>
          </a:bodyPr>
          <a:lstStyle/>
          <a:p>
            <a:pPr algn="ctr" defTabSz="914400">
              <a:lnSpc>
                <a:spcPct val="100000"/>
              </a:lnSpc>
            </a:pPr>
            <a:r>
              <a:rPr lang="es-ES" sz="3200" b="0" strike="noStrike" spc="-1">
                <a:solidFill>
                  <a:schemeClr val="dk1"/>
                </a:solidFill>
                <a:latin typeface="Calibri"/>
              </a:rPr>
              <a:t>LATÍN</a:t>
            </a:r>
            <a:endParaRPr lang="es-ES" sz="3200" b="0" strike="noStrike" spc="-1">
              <a:solidFill>
                <a:srgbClr val="000000"/>
              </a:solidFill>
              <a:latin typeface="Arial"/>
            </a:endParaRPr>
          </a:p>
        </p:txBody>
      </p:sp>
      <p:graphicFrame>
        <p:nvGraphicFramePr>
          <p:cNvPr id="48" name="Tabla 4"/>
          <p:cNvGraphicFramePr/>
          <p:nvPr/>
        </p:nvGraphicFramePr>
        <p:xfrm>
          <a:off x="1229040" y="872640"/>
          <a:ext cx="9351000" cy="5758200"/>
        </p:xfrm>
        <a:graphic>
          <a:graphicData uri="http://schemas.openxmlformats.org/drawingml/2006/table">
            <a:tbl>
              <a:tblPr/>
              <a:tblGrid>
                <a:gridCol w="2022840">
                  <a:extLst>
                    <a:ext uri="{9D8B030D-6E8A-4147-A177-3AD203B41FA5}">
                      <a16:colId xmlns:a16="http://schemas.microsoft.com/office/drawing/2014/main" val="20000"/>
                    </a:ext>
                  </a:extLst>
                </a:gridCol>
                <a:gridCol w="7328160">
                  <a:extLst>
                    <a:ext uri="{9D8B030D-6E8A-4147-A177-3AD203B41FA5}">
                      <a16:colId xmlns:a16="http://schemas.microsoft.com/office/drawing/2014/main" val="20001"/>
                    </a:ext>
                  </a:extLst>
                </a:gridCol>
              </a:tblGrid>
              <a:tr h="1830600">
                <a:tc>
                  <a:txBody>
                    <a:bodyPr/>
                    <a:lstStyle/>
                    <a:p>
                      <a:pPr defTabSz="914400">
                        <a:lnSpc>
                          <a:spcPct val="100000"/>
                        </a:lnSpc>
                      </a:pPr>
                      <a:r>
                        <a:rPr lang="es-ES" sz="1800" b="0" strike="noStrike" spc="-1">
                          <a:solidFill>
                            <a:srgbClr val="000000"/>
                          </a:solidFill>
                          <a:latin typeface="Calibri"/>
                        </a:rPr>
                        <a:t>DESCRIPCIÓN DE LA MATERIA</a:t>
                      </a:r>
                      <a:endParaRPr lang="es-ES" sz="18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4472C4"/>
                    </a:solidFill>
                  </a:tcPr>
                </a:tc>
                <a:tc>
                  <a:txBody>
                    <a:bodyPr/>
                    <a:lstStyle/>
                    <a:p>
                      <a:pPr marL="285840" indent="-285840" defTabSz="914400">
                        <a:lnSpc>
                          <a:spcPct val="100000"/>
                        </a:lnSpc>
                        <a:buClr>
                          <a:srgbClr val="000000"/>
                        </a:buClr>
                        <a:buFont typeface="Arial"/>
                        <a:buChar char="•"/>
                      </a:pPr>
                      <a:r>
                        <a:rPr lang="es-ES" sz="1600" b="0" strike="noStrike" spc="-1">
                          <a:solidFill>
                            <a:srgbClr val="000000"/>
                          </a:solidFill>
                          <a:latin typeface="Corbel"/>
                        </a:rPr>
                        <a:t>¿Por qué elegir esta asignatura?</a:t>
                      </a:r>
                      <a:r>
                        <a:rPr lang="en-US" sz="1600" b="0" strike="noStrike" spc="-1">
                          <a:solidFill>
                            <a:srgbClr val="000000"/>
                          </a:solidFill>
                          <a:latin typeface="Arial"/>
                        </a:rPr>
                        <a:t> </a:t>
                      </a:r>
                      <a:endParaRPr lang="es-ES" sz="1600" b="0" strike="noStrike" spc="-1">
                        <a:solidFill>
                          <a:srgbClr val="000000"/>
                        </a:solidFill>
                        <a:latin typeface="Arial"/>
                      </a:endParaRPr>
                    </a:p>
                    <a:p>
                      <a:pPr defTabSz="914400">
                        <a:lnSpc>
                          <a:spcPct val="100000"/>
                        </a:lnSpc>
                        <a:tabLst>
                          <a:tab pos="0" algn="l"/>
                        </a:tabLst>
                      </a:pPr>
                      <a:r>
                        <a:rPr lang="es-ES" sz="1600" b="0" strike="noStrike" spc="-1">
                          <a:solidFill>
                            <a:srgbClr val="000000"/>
                          </a:solidFill>
                          <a:latin typeface="Corbel"/>
                        </a:rPr>
                        <a:t>Porque nos ayuda a comprender mejor nuestro propio idioma (el castellano es una evolución del Latín), y nuestra forma de vida (nuestra cultura occidental viene del mundo griego y romano).</a:t>
                      </a:r>
                      <a:r>
                        <a:rPr lang="en-US" sz="1600" b="0" strike="noStrike" spc="-1">
                          <a:solidFill>
                            <a:srgbClr val="000000"/>
                          </a:solidFill>
                          <a:latin typeface="Arial"/>
                        </a:rPr>
                        <a:t> </a:t>
                      </a:r>
                      <a:endParaRPr lang="es-ES" sz="1600" b="0" strike="noStrike" spc="-1">
                        <a:solidFill>
                          <a:srgbClr val="000000"/>
                        </a:solidFill>
                        <a:latin typeface="Arial"/>
                      </a:endParaRPr>
                    </a:p>
                    <a:p>
                      <a:pPr marL="285840" indent="-285840" defTabSz="914400">
                        <a:lnSpc>
                          <a:spcPct val="100000"/>
                        </a:lnSpc>
                        <a:buClr>
                          <a:srgbClr val="000000"/>
                        </a:buClr>
                        <a:buFont typeface="Arial"/>
                        <a:buChar char="•"/>
                        <a:tabLst>
                          <a:tab pos="0" algn="l"/>
                        </a:tabLst>
                      </a:pPr>
                      <a:r>
                        <a:rPr lang="en-US" sz="1600" b="0" strike="noStrike" spc="-1">
                          <a:solidFill>
                            <a:srgbClr val="000000"/>
                          </a:solidFill>
                          <a:latin typeface="Corbel"/>
                        </a:rPr>
                        <a:t>¿Qué nos aporta esta asignatura?</a:t>
                      </a:r>
                      <a:r>
                        <a:rPr lang="en-US" sz="1600" b="0" strike="noStrike" spc="-1">
                          <a:solidFill>
                            <a:srgbClr val="000000"/>
                          </a:solidFill>
                          <a:latin typeface="Arial"/>
                        </a:rPr>
                        <a:t> </a:t>
                      </a:r>
                      <a:endParaRPr lang="es-ES" sz="1600" b="0" strike="noStrike" spc="-1">
                        <a:solidFill>
                          <a:srgbClr val="000000"/>
                        </a:solidFill>
                        <a:latin typeface="Arial"/>
                      </a:endParaRPr>
                    </a:p>
                    <a:p>
                      <a:pPr defTabSz="914400">
                        <a:lnSpc>
                          <a:spcPct val="100000"/>
                        </a:lnSpc>
                        <a:tabLst>
                          <a:tab pos="0" algn="l"/>
                        </a:tabLst>
                      </a:pPr>
                      <a:r>
                        <a:rPr lang="en-US" sz="1600" b="0" strike="noStrike" spc="-1">
                          <a:solidFill>
                            <a:srgbClr val="000000"/>
                          </a:solidFill>
                          <a:latin typeface="Corbel"/>
                        </a:rPr>
                        <a:t>Un mayor conocimiento de nuestra cultura y costumbres, pensamiento crítico ante lo que nos rodea, aprendizaje en equipo, uso de las nuevas tecnologías...</a:t>
                      </a:r>
                      <a:r>
                        <a:rPr lang="en-US" sz="1600" b="0" strike="noStrike" spc="-1">
                          <a:solidFill>
                            <a:srgbClr val="000000"/>
                          </a:solidFill>
                          <a:latin typeface="Arial"/>
                        </a:rPr>
                        <a:t> </a:t>
                      </a:r>
                      <a:endParaRPr lang="es-ES" sz="16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0"/>
                  </a:ext>
                </a:extLst>
              </a:tr>
              <a:tr h="821520">
                <a:tc>
                  <a:txBody>
                    <a:bodyPr/>
                    <a:lstStyle/>
                    <a:p>
                      <a:pPr defTabSz="914400">
                        <a:lnSpc>
                          <a:spcPct val="100000"/>
                        </a:lnSpc>
                      </a:pPr>
                      <a:r>
                        <a:rPr lang="es-ES" sz="1800" b="0" strike="noStrike" spc="-1">
                          <a:solidFill>
                            <a:schemeClr val="dk1"/>
                          </a:solidFill>
                          <a:latin typeface="Calibri"/>
                        </a:rPr>
                        <a:t>CONTENIDOS</a:t>
                      </a:r>
                      <a:endParaRPr lang="es-ES" sz="18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CFD5EA"/>
                    </a:solidFill>
                  </a:tcPr>
                </a:tc>
                <a:tc>
                  <a:txBody>
                    <a:bodyPr/>
                    <a:lstStyle/>
                    <a:p>
                      <a:pPr marL="285840" indent="-285840" defTabSz="914400">
                        <a:lnSpc>
                          <a:spcPct val="100000"/>
                        </a:lnSpc>
                        <a:buClr>
                          <a:srgbClr val="000000"/>
                        </a:buClr>
                        <a:buFont typeface="Arial"/>
                        <a:buChar char="•"/>
                      </a:pPr>
                      <a:r>
                        <a:rPr lang="es-ES" sz="1600" b="0" strike="noStrike" spc="-1">
                          <a:solidFill>
                            <a:srgbClr val="000000"/>
                          </a:solidFill>
                          <a:latin typeface="Corbel"/>
                        </a:rPr>
                        <a:t>¿Qué descubrimos en esta asignatura?</a:t>
                      </a:r>
                      <a:r>
                        <a:rPr lang="en-US" sz="1600" b="0" strike="noStrike" spc="-1">
                          <a:solidFill>
                            <a:srgbClr val="000000"/>
                          </a:solidFill>
                          <a:latin typeface="Arial"/>
                        </a:rPr>
                        <a:t> </a:t>
                      </a:r>
                      <a:endParaRPr lang="es-ES" sz="1600" b="0" strike="noStrike" spc="-1">
                        <a:solidFill>
                          <a:srgbClr val="000000"/>
                        </a:solidFill>
                        <a:latin typeface="Arial"/>
                      </a:endParaRPr>
                    </a:p>
                    <a:p>
                      <a:pPr defTabSz="914400">
                        <a:lnSpc>
                          <a:spcPct val="100000"/>
                        </a:lnSpc>
                        <a:tabLst>
                          <a:tab pos="0" algn="l"/>
                        </a:tabLst>
                      </a:pPr>
                      <a:r>
                        <a:rPr lang="es-ES" sz="1600" b="0" strike="noStrike" spc="-1">
                          <a:solidFill>
                            <a:srgbClr val="000000"/>
                          </a:solidFill>
                          <a:latin typeface="Corbel"/>
                        </a:rPr>
                        <a:t>Un acercamiento a la cultura latina en todos sus aspectos: el idioma, la forma de vida, costumbres, diversiones, historia, juegos, el mundo de la infancia, de la mujer...</a:t>
                      </a:r>
                      <a:r>
                        <a:rPr lang="en-US" sz="1600" b="0" strike="noStrike" spc="-1">
                          <a:solidFill>
                            <a:srgbClr val="000000"/>
                          </a:solidFill>
                          <a:latin typeface="Arial"/>
                        </a:rPr>
                        <a:t> </a:t>
                      </a:r>
                      <a:endParaRPr lang="es-ES" sz="16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1"/>
                  </a:ext>
                </a:extLst>
              </a:tr>
              <a:tr h="610200">
                <a:tc>
                  <a:txBody>
                    <a:bodyPr/>
                    <a:lstStyle/>
                    <a:p>
                      <a:pPr defTabSz="914400">
                        <a:lnSpc>
                          <a:spcPct val="100000"/>
                        </a:lnSpc>
                      </a:pPr>
                      <a:r>
                        <a:rPr lang="es-ES" sz="1800" b="0" strike="noStrike" spc="-1">
                          <a:solidFill>
                            <a:schemeClr val="dk1"/>
                          </a:solidFill>
                          <a:latin typeface="Calibri"/>
                        </a:rPr>
                        <a:t>METODOLOGÍA Y EVALUACIÓN</a:t>
                      </a:r>
                      <a:endParaRPr lang="es-ES" sz="18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E9EBF5"/>
                    </a:solidFill>
                  </a:tcPr>
                </a:tc>
                <a:tc>
                  <a:txBody>
                    <a:bodyPr/>
                    <a:lstStyle/>
                    <a:p>
                      <a:pPr defTabSz="914400">
                        <a:lnSpc>
                          <a:spcPct val="100000"/>
                        </a:lnSpc>
                      </a:pPr>
                      <a:r>
                        <a:rPr lang="es-ES" sz="1600" b="0" strike="noStrike" spc="-1">
                          <a:solidFill>
                            <a:schemeClr val="dk1"/>
                          </a:solidFill>
                          <a:latin typeface="Corbel"/>
                        </a:rPr>
                        <a:t>Evaluamos de muchas formas, usando nuevas tecnologías, el cuaderno de clase, organizando debates, cuestionarios, pruebas, presentaciones…</a:t>
                      </a:r>
                      <a:endParaRPr lang="es-ES" sz="16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2"/>
                  </a:ext>
                </a:extLst>
              </a:tr>
              <a:tr h="2464560">
                <a:tc>
                  <a:txBody>
                    <a:bodyPr/>
                    <a:lstStyle/>
                    <a:p>
                      <a:pPr defTabSz="914400">
                        <a:lnSpc>
                          <a:spcPct val="100000"/>
                        </a:lnSpc>
                      </a:pPr>
                      <a:r>
                        <a:rPr lang="es-ES" sz="1800" b="0" strike="noStrike" spc="-1">
                          <a:solidFill>
                            <a:schemeClr val="dk1"/>
                          </a:solidFill>
                          <a:latin typeface="Calibri"/>
                        </a:rPr>
                        <a:t>SALIDAS/</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RELACIÓN CON ESTUDIOS POSTERIORES</a:t>
                      </a:r>
                      <a:endParaRPr lang="es-ES" sz="18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CFD5EA"/>
                    </a:solidFill>
                  </a:tcPr>
                </a:tc>
                <a:tc>
                  <a:txBody>
                    <a:bodyPr/>
                    <a:lstStyle/>
                    <a:p>
                      <a:pPr defTabSz="914400">
                        <a:lnSpc>
                          <a:spcPct val="100000"/>
                        </a:lnSpc>
                      </a:pPr>
                      <a:r>
                        <a:rPr lang="es-ES" sz="1600" b="0" strike="noStrike" spc="-1">
                          <a:solidFill>
                            <a:srgbClr val="000000"/>
                          </a:solidFill>
                          <a:latin typeface="Corbel"/>
                        </a:rPr>
                        <a:t>Estudios de ciclos o universitarios relacionado con las ciencias sociales o humanidades: trabajo social, educación social, recursos humanos,  relaciones laborales, sociología, bellas artes, filologías, estudios literarios o lingüísticos, traducción/interpretación, lenguaje de signos, derecho, criminología,  periodismo, magisterios, educación infantil, pedagogía, filosofía, ciencias políticas, estudios internacionales,  relaciones internacionales y protocolo, historia, historia del arte, geografía, arqueología, antropología,  turismo, patrimonio, estudios musicales, ciencias de la actividad física y el deporte, diseño, artes escénicas, cine, audiovisuales...</a:t>
                      </a:r>
                      <a:r>
                        <a:rPr lang="en-US" sz="1600" b="0" strike="noStrike" spc="-1">
                          <a:solidFill>
                            <a:srgbClr val="000000"/>
                          </a:solidFill>
                          <a:latin typeface="Arial"/>
                        </a:rPr>
                        <a:t> </a:t>
                      </a:r>
                      <a:endParaRPr lang="es-ES" sz="16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CuadroTexto 1"/>
          <p:cNvSpPr/>
          <p:nvPr/>
        </p:nvSpPr>
        <p:spPr>
          <a:xfrm>
            <a:off x="2520000" y="180000"/>
            <a:ext cx="7259400" cy="578880"/>
          </a:xfrm>
          <a:prstGeom prst="rect">
            <a:avLst/>
          </a:prstGeom>
          <a:noFill/>
          <a:ln w="0">
            <a:noFill/>
          </a:ln>
        </p:spPr>
        <p:style>
          <a:lnRef idx="0">
            <a:scrgbClr r="0" g="0" b="0"/>
          </a:lnRef>
          <a:fillRef idx="0">
            <a:scrgbClr r="0" g="0" b="0"/>
          </a:fillRef>
          <a:effectRef idx="0">
            <a:scrgbClr r="0" g="0" b="0"/>
          </a:effectRef>
          <a:fontRef idx="minor"/>
        </p:style>
        <p:txBody>
          <a:bodyPr horzOverflow="overflow" numCol="1" spcCol="0" anchor="t">
            <a:spAutoFit/>
          </a:bodyPr>
          <a:lstStyle/>
          <a:p>
            <a:pPr algn="ctr" defTabSz="914400">
              <a:lnSpc>
                <a:spcPct val="100000"/>
              </a:lnSpc>
            </a:pPr>
            <a:r>
              <a:rPr lang="es-ES" sz="3200" b="0" strike="noStrike" spc="-1">
                <a:solidFill>
                  <a:schemeClr val="dk1"/>
                </a:solidFill>
                <a:latin typeface="Calibri"/>
              </a:rPr>
              <a:t>ECONOMÍA Y EMPRENDIMIENTO</a:t>
            </a:r>
            <a:endParaRPr lang="es-ES" sz="3200" b="0" strike="noStrike" spc="-1">
              <a:solidFill>
                <a:srgbClr val="000000"/>
              </a:solidFill>
              <a:latin typeface="Arial"/>
            </a:endParaRPr>
          </a:p>
        </p:txBody>
      </p:sp>
      <p:graphicFrame>
        <p:nvGraphicFramePr>
          <p:cNvPr id="50" name="Tabla 3"/>
          <p:cNvGraphicFramePr/>
          <p:nvPr/>
        </p:nvGraphicFramePr>
        <p:xfrm>
          <a:off x="500760" y="1032120"/>
          <a:ext cx="11246760" cy="6710040"/>
        </p:xfrm>
        <a:graphic>
          <a:graphicData uri="http://schemas.openxmlformats.org/drawingml/2006/table">
            <a:tbl>
              <a:tblPr/>
              <a:tblGrid>
                <a:gridCol w="2954880">
                  <a:extLst>
                    <a:ext uri="{9D8B030D-6E8A-4147-A177-3AD203B41FA5}">
                      <a16:colId xmlns:a16="http://schemas.microsoft.com/office/drawing/2014/main" val="20000"/>
                    </a:ext>
                  </a:extLst>
                </a:gridCol>
                <a:gridCol w="8291880">
                  <a:extLst>
                    <a:ext uri="{9D8B030D-6E8A-4147-A177-3AD203B41FA5}">
                      <a16:colId xmlns:a16="http://schemas.microsoft.com/office/drawing/2014/main" val="20001"/>
                    </a:ext>
                  </a:extLst>
                </a:gridCol>
              </a:tblGrid>
              <a:tr h="885600">
                <a:tc>
                  <a:txBody>
                    <a:bodyPr/>
                    <a:lstStyle/>
                    <a:p>
                      <a:pPr defTabSz="914400">
                        <a:lnSpc>
                          <a:spcPct val="100000"/>
                        </a:lnSpc>
                      </a:pPr>
                      <a:r>
                        <a:rPr lang="es-ES" sz="1800" b="0" strike="noStrike" spc="-1">
                          <a:solidFill>
                            <a:schemeClr val="dk1"/>
                          </a:solidFill>
                          <a:latin typeface="Calibri"/>
                        </a:rPr>
                        <a:t>DESCRIPCIÓN DE LA MATERIA</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4472C4"/>
                    </a:solidFill>
                  </a:tcPr>
                </a:tc>
                <a:tc>
                  <a:txBody>
                    <a:bodyPr/>
                    <a:lstStyle/>
                    <a:p>
                      <a:pPr defTabSz="914400">
                        <a:lnSpc>
                          <a:spcPct val="100000"/>
                        </a:lnSpc>
                      </a:pPr>
                      <a:r>
                        <a:rPr lang="es-ES" sz="1800" b="0" strike="noStrike" spc="-1">
                          <a:solidFill>
                            <a:schemeClr val="dk1"/>
                          </a:solidFill>
                          <a:latin typeface="Calibri"/>
                        </a:rPr>
                        <a:t>Economía y Emprendimiento está planteada como materia de opción en cuarto curso de la Educación Secundaria Obligatoria y persigue </a:t>
                      </a:r>
                      <a:r>
                        <a:rPr lang="es-ES" sz="1800" b="1" strike="noStrike" spc="-1">
                          <a:solidFill>
                            <a:schemeClr val="dk1"/>
                          </a:solidFill>
                          <a:latin typeface="Calibri"/>
                        </a:rPr>
                        <a:t>dos objetivos: que el alumnado cuente con una educación económica y financiera para desenvolverse, asumir riegos de manera responsable en su vida cotidiana y gestionar y llevar a la acción de manera viable proyectos, así como que busque soluciones innovadoras y valiosas para afrontar los retos propuestos</a:t>
                      </a:r>
                      <a:r>
                        <a:rPr lang="es-ES" sz="1800" b="0" strike="noStrike" spc="-1">
                          <a:solidFill>
                            <a:schemeClr val="dk1"/>
                          </a:solidFill>
                          <a:latin typeface="Calibri"/>
                        </a:rPr>
                        <a:t>, a través de estrategias de gestión del conocimiento, del autoconocimiento y de la cooperación con los demás.</a:t>
                      </a:r>
                      <a:endParaRPr lang="es-ES" sz="1800" b="0" strike="noStrike" spc="-1">
                        <a:solidFill>
                          <a:srgbClr val="000000"/>
                        </a:solidFill>
                        <a:latin typeface="Arial"/>
                      </a:endParaRPr>
                    </a:p>
                    <a:p>
                      <a:pPr defTabSz="914400">
                        <a:lnSpc>
                          <a:spcPct val="100000"/>
                        </a:lnSpc>
                      </a:pP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0"/>
                  </a:ext>
                </a:extLst>
              </a:tr>
              <a:tr h="1236600">
                <a:tc>
                  <a:txBody>
                    <a:bodyPr/>
                    <a:lstStyle/>
                    <a:p>
                      <a:pPr defTabSz="914400">
                        <a:lnSpc>
                          <a:spcPct val="100000"/>
                        </a:lnSpc>
                      </a:pPr>
                      <a:r>
                        <a:rPr lang="es-ES" sz="1800" b="0" strike="noStrike" spc="-1">
                          <a:solidFill>
                            <a:schemeClr val="dk1"/>
                          </a:solidFill>
                          <a:latin typeface="Calibri"/>
                        </a:rPr>
                        <a:t>CONTENIDOS</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CFD5EA"/>
                    </a:solidFill>
                  </a:tcPr>
                </a:tc>
                <a:tc>
                  <a:txBody>
                    <a:bodyPr/>
                    <a:lstStyle/>
                    <a:p>
                      <a:pPr defTabSz="914400">
                        <a:lnSpc>
                          <a:spcPct val="100000"/>
                        </a:lnSpc>
                        <a:tabLst>
                          <a:tab pos="0" algn="l"/>
                        </a:tabLst>
                      </a:pPr>
                      <a:r>
                        <a:rPr lang="es-ES" sz="1800" b="0" strike="noStrike" spc="-1">
                          <a:solidFill>
                            <a:schemeClr val="dk1"/>
                          </a:solidFill>
                          <a:latin typeface="Calibri"/>
                        </a:rPr>
                        <a:t>Habilidades personales. Habilidades sociales. Gestión emocional. Creatividad. Decisiones económicas individuales. Decisiones económicas colectivas. El mercado y su funcionamiento. Una economía más social. Finanzas personales (consumo, ahorro, inversión, endeudamiento, …). La empresa y su entorno. La idea de negocio y proyecto emprendedor.</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1"/>
                  </a:ext>
                </a:extLst>
              </a:tr>
              <a:tr h="998640">
                <a:tc>
                  <a:txBody>
                    <a:bodyPr/>
                    <a:lstStyle/>
                    <a:p>
                      <a:pPr defTabSz="914400">
                        <a:lnSpc>
                          <a:spcPct val="100000"/>
                        </a:lnSpc>
                      </a:pPr>
                      <a:r>
                        <a:rPr lang="es-ES" sz="1800" b="0" strike="noStrike" spc="-1">
                          <a:solidFill>
                            <a:schemeClr val="dk1"/>
                          </a:solidFill>
                          <a:latin typeface="Calibri"/>
                        </a:rPr>
                        <a:t>METODOLOGÍA Y </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EVALUACIÓN</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E9EBF5"/>
                    </a:solidFill>
                  </a:tcPr>
                </a:tc>
                <a:tc>
                  <a:txBody>
                    <a:bodyPr/>
                    <a:lstStyle/>
                    <a:p>
                      <a:pPr defTabSz="914400">
                        <a:lnSpc>
                          <a:spcPct val="100000"/>
                        </a:lnSpc>
                      </a:pPr>
                      <a:r>
                        <a:rPr lang="es-ES" sz="1800" b="0" strike="noStrike" spc="-1">
                          <a:solidFill>
                            <a:schemeClr val="dk1"/>
                          </a:solidFill>
                          <a:latin typeface="Calibri"/>
                        </a:rPr>
                        <a:t>Se sigue libro de texto, realizando actividades dinámicas y participativas, analizando casos y situaciones del día a día, y comentando noticias de los medios de comunicación.</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Respecto a la evaluación, se llevará a cabo una evaluación continua y formativa, fomentando la coevaluación. Se tendrá en cuenta el trabajo diario y la participación en clase. Y se realizarán pruebas escritas al terminar cada tema.</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2"/>
                  </a:ext>
                </a:extLst>
              </a:tr>
              <a:tr h="1497960">
                <a:tc>
                  <a:txBody>
                    <a:bodyPr/>
                    <a:lstStyle/>
                    <a:p>
                      <a:pPr defTabSz="914400">
                        <a:lnSpc>
                          <a:spcPct val="100000"/>
                        </a:lnSpc>
                      </a:pPr>
                      <a:r>
                        <a:rPr lang="es-ES" sz="1800" b="0" strike="noStrike" spc="-1">
                          <a:solidFill>
                            <a:schemeClr val="dk1"/>
                          </a:solidFill>
                          <a:latin typeface="Calibri"/>
                        </a:rPr>
                        <a:t>SALIDAS/</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RELACIÓN CON ESTUDIOS </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POSTERIORES</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CFD5EA"/>
                    </a:solidFill>
                  </a:tcPr>
                </a:tc>
                <a:tc>
                  <a:txBody>
                    <a:bodyPr/>
                    <a:lstStyle/>
                    <a:p>
                      <a:pPr defTabSz="914400">
                        <a:lnSpc>
                          <a:spcPct val="100000"/>
                        </a:lnSpc>
                      </a:pPr>
                      <a:r>
                        <a:rPr lang="es-ES" sz="1800" b="0" strike="noStrike" spc="-1">
                          <a:solidFill>
                            <a:schemeClr val="dk1"/>
                          </a:solidFill>
                          <a:latin typeface="Calibri"/>
                        </a:rPr>
                        <a:t>Asignatura adecuada para alumnos con preferencia hacia la opción de Ciencias Sociales y Humanidades y posteriores estudios universitarios de grados de economicas, ADE, derecho, relaciones laborales, y otros estudios universitarios de la rama de ciencias sociales como  psicología o estudios de historia.</a:t>
                      </a:r>
                      <a:endParaRPr lang="es-ES" sz="1800" b="0" strike="noStrike" spc="-1">
                        <a:solidFill>
                          <a:srgbClr val="000000"/>
                        </a:solidFill>
                        <a:latin typeface="Arial"/>
                      </a:endParaRPr>
                    </a:p>
                    <a:p>
                      <a:pPr defTabSz="914400">
                        <a:lnSpc>
                          <a:spcPct val="100000"/>
                        </a:lnSpc>
                      </a:pP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CuadroTexto 1"/>
          <p:cNvSpPr/>
          <p:nvPr/>
        </p:nvSpPr>
        <p:spPr>
          <a:xfrm>
            <a:off x="3960000" y="180000"/>
            <a:ext cx="4530600" cy="578880"/>
          </a:xfrm>
          <a:prstGeom prst="rect">
            <a:avLst/>
          </a:prstGeom>
          <a:noFill/>
          <a:ln w="0">
            <a:noFill/>
          </a:ln>
        </p:spPr>
        <p:style>
          <a:lnRef idx="0">
            <a:scrgbClr r="0" g="0" b="0"/>
          </a:lnRef>
          <a:fillRef idx="0">
            <a:scrgbClr r="0" g="0" b="0"/>
          </a:fillRef>
          <a:effectRef idx="0">
            <a:scrgbClr r="0" g="0" b="0"/>
          </a:effectRef>
          <a:fontRef idx="minor"/>
        </p:style>
        <p:txBody>
          <a:bodyPr horzOverflow="overflow" numCol="1" spcCol="0" anchor="t">
            <a:spAutoFit/>
          </a:bodyPr>
          <a:lstStyle/>
          <a:p>
            <a:pPr algn="ctr" defTabSz="914400">
              <a:lnSpc>
                <a:spcPct val="100000"/>
              </a:lnSpc>
            </a:pPr>
            <a:r>
              <a:rPr lang="es-ES" sz="3200" b="0" strike="noStrike" spc="-1">
                <a:solidFill>
                  <a:schemeClr val="dk1"/>
                </a:solidFill>
                <a:latin typeface="Calibri"/>
              </a:rPr>
              <a:t>FRANCÉS</a:t>
            </a:r>
            <a:endParaRPr lang="es-ES" sz="3200" b="0" strike="noStrike" spc="-1">
              <a:solidFill>
                <a:srgbClr val="000000"/>
              </a:solidFill>
              <a:latin typeface="Arial"/>
            </a:endParaRPr>
          </a:p>
        </p:txBody>
      </p:sp>
      <p:graphicFrame>
        <p:nvGraphicFramePr>
          <p:cNvPr id="52" name="Tabla 3"/>
          <p:cNvGraphicFramePr/>
          <p:nvPr/>
        </p:nvGraphicFramePr>
        <p:xfrm>
          <a:off x="607320" y="777240"/>
          <a:ext cx="11272680" cy="6481440"/>
        </p:xfrm>
        <a:graphic>
          <a:graphicData uri="http://schemas.openxmlformats.org/drawingml/2006/table">
            <a:tbl>
              <a:tblPr/>
              <a:tblGrid>
                <a:gridCol w="2874960">
                  <a:extLst>
                    <a:ext uri="{9D8B030D-6E8A-4147-A177-3AD203B41FA5}">
                      <a16:colId xmlns:a16="http://schemas.microsoft.com/office/drawing/2014/main" val="20000"/>
                    </a:ext>
                  </a:extLst>
                </a:gridCol>
                <a:gridCol w="8397720">
                  <a:extLst>
                    <a:ext uri="{9D8B030D-6E8A-4147-A177-3AD203B41FA5}">
                      <a16:colId xmlns:a16="http://schemas.microsoft.com/office/drawing/2014/main" val="20001"/>
                    </a:ext>
                  </a:extLst>
                </a:gridCol>
              </a:tblGrid>
              <a:tr h="912960">
                <a:tc>
                  <a:txBody>
                    <a:bodyPr/>
                    <a:lstStyle/>
                    <a:p>
                      <a:pPr defTabSz="914400">
                        <a:lnSpc>
                          <a:spcPct val="100000"/>
                        </a:lnSpc>
                      </a:pPr>
                      <a:r>
                        <a:rPr lang="es-ES" sz="1800" b="0" strike="noStrike" spc="-1">
                          <a:solidFill>
                            <a:schemeClr val="dk1"/>
                          </a:solidFill>
                          <a:latin typeface="Calibri"/>
                        </a:rPr>
                        <a:t>DESCRIPCIÓN DE LA MATERIA</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4472C4"/>
                    </a:solidFill>
                  </a:tcPr>
                </a:tc>
                <a:tc>
                  <a:txBody>
                    <a:bodyPr/>
                    <a:lstStyle/>
                    <a:p>
                      <a:pPr algn="just" defTabSz="914400">
                        <a:lnSpc>
                          <a:spcPct val="100000"/>
                        </a:lnSpc>
                      </a:pPr>
                      <a:r>
                        <a:rPr lang="es-ES" sz="1800" b="0" strike="noStrike" spc="-1">
                          <a:solidFill>
                            <a:schemeClr val="dk1"/>
                          </a:solidFill>
                          <a:latin typeface="Calibri"/>
                        </a:rPr>
                        <a:t>El conocimiento de una segunda lengua extranjera ayuda a ser más competitivo, tanto en el ámbito educativo (EVAU, acceso a diferentes grados...) como en el laboral, ya que tener conocimientos de otra lengua proporciona un valor añadido y diferenciador en el curriculum,  necesario para un futuro profesional cada vez más competitivo.</a:t>
                      </a:r>
                      <a:endParaRPr lang="es-ES" sz="1800" b="0" strike="noStrike" spc="-1">
                        <a:solidFill>
                          <a:srgbClr val="000000"/>
                        </a:solidFill>
                        <a:latin typeface="Arial"/>
                      </a:endParaRPr>
                    </a:p>
                    <a:p>
                      <a:pPr algn="just" defTabSz="914400">
                        <a:lnSpc>
                          <a:spcPct val="100000"/>
                        </a:lnSpc>
                      </a:pPr>
                      <a:r>
                        <a:rPr lang="es-ES" sz="1800" b="0" strike="noStrike" spc="-1">
                          <a:solidFill>
                            <a:schemeClr val="dk1"/>
                          </a:solidFill>
                          <a:latin typeface="Calibri"/>
                        </a:rPr>
                        <a:t>Sin olvidar que es la única materia optativa con continuidad: puede cursarse desde 1ºESO hasta 2ºBTO. </a:t>
                      </a:r>
                      <a:r>
                        <a:rPr lang="es-ES" sz="1800" b="0" strike="noStrike" spc="-1">
                          <a:solidFill>
                            <a:srgbClr val="000000"/>
                          </a:solidFill>
                          <a:latin typeface="Calibri"/>
                        </a:rPr>
                        <a:t>Si no se ha cursado desde 1º y después se quiere hacer, se puede.</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0"/>
                  </a:ext>
                </a:extLst>
              </a:tr>
              <a:tr h="1172160">
                <a:tc>
                  <a:txBody>
                    <a:bodyPr/>
                    <a:lstStyle/>
                    <a:p>
                      <a:pPr defTabSz="914400">
                        <a:lnSpc>
                          <a:spcPct val="100000"/>
                        </a:lnSpc>
                      </a:pPr>
                      <a:r>
                        <a:rPr lang="es-ES" sz="1800" b="0" strike="noStrike" spc="-1">
                          <a:solidFill>
                            <a:schemeClr val="dk1"/>
                          </a:solidFill>
                          <a:latin typeface="Calibri"/>
                        </a:rPr>
                        <a:t>CONTENIDOS</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CFD5EA"/>
                    </a:solidFill>
                  </a:tcPr>
                </a:tc>
                <a:tc>
                  <a:txBody>
                    <a:bodyPr/>
                    <a:lstStyle/>
                    <a:p>
                      <a:pPr algn="just" defTabSz="914400">
                        <a:lnSpc>
                          <a:spcPct val="100000"/>
                        </a:lnSpc>
                      </a:pPr>
                      <a:r>
                        <a:rPr lang="es-ES" sz="1800" b="0" strike="noStrike" spc="-1">
                          <a:solidFill>
                            <a:schemeClr val="dk1"/>
                          </a:solidFill>
                          <a:latin typeface="Calibri"/>
                        </a:rPr>
                        <a:t>Acercamiento a la lengua, cultura, civilización y costumbres francesas y países francófonos.</a:t>
                      </a:r>
                      <a:endParaRPr lang="es-ES" sz="1800" b="0" strike="noStrike" spc="-1">
                        <a:solidFill>
                          <a:srgbClr val="000000"/>
                        </a:solidFill>
                        <a:latin typeface="Arial"/>
                      </a:endParaRPr>
                    </a:p>
                    <a:p>
                      <a:pPr algn="just" defTabSz="914400">
                        <a:lnSpc>
                          <a:spcPct val="100000"/>
                        </a:lnSpc>
                      </a:pPr>
                      <a:r>
                        <a:rPr lang="es-ES" sz="1800" b="0" strike="noStrike" spc="-1">
                          <a:solidFill>
                            <a:schemeClr val="dk1"/>
                          </a:solidFill>
                          <a:latin typeface="Calibri"/>
                        </a:rPr>
                        <a:t>Contacto con otras realidades para poder establecer comparaciones con el propio entorno.</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1"/>
                  </a:ext>
                </a:extLst>
              </a:tr>
              <a:tr h="1029240">
                <a:tc>
                  <a:txBody>
                    <a:bodyPr/>
                    <a:lstStyle/>
                    <a:p>
                      <a:pPr defTabSz="914400">
                        <a:lnSpc>
                          <a:spcPct val="100000"/>
                        </a:lnSpc>
                      </a:pPr>
                      <a:r>
                        <a:rPr lang="es-ES" sz="1800" b="0" strike="noStrike" spc="-1">
                          <a:solidFill>
                            <a:schemeClr val="dk1"/>
                          </a:solidFill>
                          <a:latin typeface="Calibri"/>
                        </a:rPr>
                        <a:t>METODOLOGÍA Y </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EVALUACIÓN</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E9EBF5"/>
                    </a:solidFill>
                  </a:tcPr>
                </a:tc>
                <a:tc>
                  <a:txBody>
                    <a:bodyPr/>
                    <a:lstStyle/>
                    <a:p>
                      <a:pPr algn="just" defTabSz="914400">
                        <a:lnSpc>
                          <a:spcPct val="100000"/>
                        </a:lnSpc>
                      </a:pPr>
                      <a:r>
                        <a:rPr lang="es-ES" sz="1800" b="0" strike="noStrike" spc="-1">
                          <a:solidFill>
                            <a:schemeClr val="dk1"/>
                          </a:solidFill>
                          <a:latin typeface="Calibri"/>
                        </a:rPr>
                        <a:t>Se trabajan las destrezas básicas (comprensión y expresión escrita / comprensión y expresión oral) con una metodología activa y participativa dirigida a que el alumnado pueda llegar expresarse de forma oral y escrita. Se fomentará el uso de la TICs y trabajos en grupo.</a:t>
                      </a:r>
                      <a:endParaRPr lang="es-ES" sz="1800" b="0" strike="noStrike" spc="-1">
                        <a:solidFill>
                          <a:srgbClr val="000000"/>
                        </a:solidFill>
                        <a:latin typeface="Arial"/>
                      </a:endParaRPr>
                    </a:p>
                    <a:p>
                      <a:pPr algn="just" defTabSz="914400">
                        <a:lnSpc>
                          <a:spcPct val="100000"/>
                        </a:lnSpc>
                      </a:pPr>
                      <a:r>
                        <a:rPr lang="es-ES" sz="1800" b="0" strike="noStrike" spc="-1">
                          <a:solidFill>
                            <a:schemeClr val="dk1"/>
                          </a:solidFill>
                          <a:latin typeface="Calibri"/>
                        </a:rPr>
                        <a:t>Se evalúan todas las destrezas básicas, así como el vocabulario y la gramática, utilizando diversos instrumentos: pruebas específicas, trabajos, presentaciones, actividades en clase y en casa ...</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2"/>
                  </a:ext>
                </a:extLst>
              </a:tr>
              <a:tr h="1543680">
                <a:tc>
                  <a:txBody>
                    <a:bodyPr/>
                    <a:lstStyle/>
                    <a:p>
                      <a:pPr defTabSz="914400">
                        <a:lnSpc>
                          <a:spcPct val="100000"/>
                        </a:lnSpc>
                      </a:pPr>
                      <a:r>
                        <a:rPr lang="es-ES" sz="1800" b="0" strike="noStrike" spc="-1">
                          <a:solidFill>
                            <a:schemeClr val="dk1"/>
                          </a:solidFill>
                          <a:latin typeface="Calibri"/>
                        </a:rPr>
                        <a:t>SALIDAS/</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RELACIÓN CON ESTUDIOS </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POSTERIORES</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CFD5EA"/>
                    </a:solidFill>
                  </a:tcPr>
                </a:tc>
                <a:tc>
                  <a:txBody>
                    <a:bodyPr/>
                    <a:lstStyle/>
                    <a:p>
                      <a:pPr algn="just" defTabSz="914400">
                        <a:lnSpc>
                          <a:spcPct val="100000"/>
                        </a:lnSpc>
                      </a:pPr>
                      <a:r>
                        <a:rPr lang="es-ES" sz="1800" b="0" strike="noStrike" spc="-1">
                          <a:solidFill>
                            <a:schemeClr val="dk1"/>
                          </a:solidFill>
                          <a:latin typeface="Calibri"/>
                        </a:rPr>
                        <a:t>Estudios de grados relacionados con el francés: Estudios Franceses, Lenguas Modernas, Turismo, Traducción e Interpretación, etc, así como Ciclos Formativos de Grado Medio y Superior: Agencias de Viajes, Hostelería y Turismo...</a:t>
                      </a:r>
                      <a:endParaRPr lang="es-ES" sz="1800" b="0" strike="noStrike" spc="-1">
                        <a:solidFill>
                          <a:srgbClr val="000000"/>
                        </a:solidFill>
                        <a:latin typeface="Arial"/>
                      </a:endParaRPr>
                    </a:p>
                    <a:p>
                      <a:pPr algn="just" defTabSz="914400">
                        <a:lnSpc>
                          <a:spcPct val="100000"/>
                        </a:lnSpc>
                      </a:pPr>
                      <a:r>
                        <a:rPr lang="es-ES" sz="1800" b="0" strike="noStrike" spc="-1">
                          <a:solidFill>
                            <a:schemeClr val="dk1"/>
                          </a:solidFill>
                          <a:latin typeface="Calibri"/>
                        </a:rPr>
                        <a:t>Además puede abrir puertas para ejercer cualquier carrera o profesión en Francia o algún país francófono.</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adroTexto 1"/>
          <p:cNvSpPr/>
          <p:nvPr/>
        </p:nvSpPr>
        <p:spPr>
          <a:xfrm>
            <a:off x="3929400" y="321120"/>
            <a:ext cx="4530600" cy="578880"/>
          </a:xfrm>
          <a:prstGeom prst="rect">
            <a:avLst/>
          </a:prstGeom>
          <a:noFill/>
          <a:ln w="0">
            <a:noFill/>
          </a:ln>
        </p:spPr>
        <p:style>
          <a:lnRef idx="0">
            <a:scrgbClr r="0" g="0" b="0"/>
          </a:lnRef>
          <a:fillRef idx="0">
            <a:scrgbClr r="0" g="0" b="0"/>
          </a:fillRef>
          <a:effectRef idx="0">
            <a:scrgbClr r="0" g="0" b="0"/>
          </a:effectRef>
          <a:fontRef idx="minor"/>
        </p:style>
        <p:txBody>
          <a:bodyPr horzOverflow="overflow" numCol="1" spcCol="0" anchor="t">
            <a:spAutoFit/>
          </a:bodyPr>
          <a:lstStyle/>
          <a:p>
            <a:pPr algn="ctr" defTabSz="914400">
              <a:lnSpc>
                <a:spcPct val="100000"/>
              </a:lnSpc>
            </a:pPr>
            <a:r>
              <a:rPr lang="es-ES" sz="3200" b="0" strike="noStrike" spc="-1">
                <a:solidFill>
                  <a:schemeClr val="dk1"/>
                </a:solidFill>
                <a:latin typeface="Calibri"/>
              </a:rPr>
              <a:t>DIGITALIZACIÓN</a:t>
            </a:r>
            <a:endParaRPr lang="es-ES" sz="3200" b="0" strike="noStrike" spc="-1">
              <a:solidFill>
                <a:srgbClr val="000000"/>
              </a:solidFill>
              <a:latin typeface="Arial"/>
            </a:endParaRPr>
          </a:p>
        </p:txBody>
      </p:sp>
      <p:graphicFrame>
        <p:nvGraphicFramePr>
          <p:cNvPr id="54" name="Tabla 3"/>
          <p:cNvGraphicFramePr/>
          <p:nvPr>
            <p:extLst>
              <p:ext uri="{D42A27DB-BD31-4B8C-83A1-F6EECF244321}">
                <p14:modId xmlns:p14="http://schemas.microsoft.com/office/powerpoint/2010/main" val="3358254683"/>
              </p:ext>
            </p:extLst>
          </p:nvPr>
        </p:nvGraphicFramePr>
        <p:xfrm>
          <a:off x="720000" y="1427400"/>
          <a:ext cx="10669680" cy="5284080"/>
        </p:xfrm>
        <a:graphic>
          <a:graphicData uri="http://schemas.openxmlformats.org/drawingml/2006/table">
            <a:tbl>
              <a:tblPr/>
              <a:tblGrid>
                <a:gridCol w="2303640">
                  <a:extLst>
                    <a:ext uri="{9D8B030D-6E8A-4147-A177-3AD203B41FA5}">
                      <a16:colId xmlns:a16="http://schemas.microsoft.com/office/drawing/2014/main" val="20000"/>
                    </a:ext>
                  </a:extLst>
                </a:gridCol>
                <a:gridCol w="8366040">
                  <a:extLst>
                    <a:ext uri="{9D8B030D-6E8A-4147-A177-3AD203B41FA5}">
                      <a16:colId xmlns:a16="http://schemas.microsoft.com/office/drawing/2014/main" val="20001"/>
                    </a:ext>
                  </a:extLst>
                </a:gridCol>
              </a:tblGrid>
              <a:tr h="797040">
                <a:tc>
                  <a:txBody>
                    <a:bodyPr/>
                    <a:lstStyle/>
                    <a:p>
                      <a:pPr defTabSz="914400">
                        <a:lnSpc>
                          <a:spcPct val="100000"/>
                        </a:lnSpc>
                      </a:pPr>
                      <a:r>
                        <a:rPr lang="es-ES" sz="1800" b="0" strike="noStrike" spc="-1" dirty="0">
                          <a:solidFill>
                            <a:schemeClr val="dk1"/>
                          </a:solidFill>
                          <a:latin typeface="Calibri"/>
                        </a:rPr>
                        <a:t>DESCRIPCIÓN DE LA MATERIA</a:t>
                      </a:r>
                    </a:p>
                    <a:p>
                      <a:pPr lvl="0">
                        <a:lnSpc>
                          <a:spcPct val="100000"/>
                        </a:lnSpc>
                        <a:buNone/>
                      </a:pPr>
                      <a:endParaRPr lang="es-ES" sz="1800" b="0" strike="noStrike" spc="-1" dirty="0">
                        <a:solidFill>
                          <a:schemeClr val="dk1"/>
                        </a:solidFill>
                        <a:latin typeface="Calibri"/>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4472C4"/>
                    </a:solidFill>
                  </a:tcPr>
                </a:tc>
                <a:tc>
                  <a:txBody>
                    <a:bodyPr/>
                    <a:lstStyle/>
                    <a:p>
                      <a:pPr>
                        <a:lnSpc>
                          <a:spcPct val="100000"/>
                        </a:lnSpc>
                      </a:pPr>
                      <a:r>
                        <a:rPr lang="es-ES" sz="1800" b="0" strike="noStrike" spc="-1" dirty="0">
                          <a:solidFill>
                            <a:schemeClr val="dk1"/>
                          </a:solidFill>
                          <a:latin typeface="Calibri"/>
                        </a:rPr>
                        <a:t>El objetivo de la asignatura:  mejorar la competencia digital de los alumnos, que sean capaces de resolver problemas técnicos sencillos, de programar en distintos lenguajes o utilizar con autonomía software de diseño dentro de un entorno seguro. </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0"/>
                  </a:ext>
                </a:extLst>
              </a:tr>
              <a:tr h="1285920">
                <a:tc>
                  <a:txBody>
                    <a:bodyPr/>
                    <a:lstStyle/>
                    <a:p>
                      <a:pPr defTabSz="914400">
                        <a:lnSpc>
                          <a:spcPct val="100000"/>
                        </a:lnSpc>
                      </a:pPr>
                      <a:r>
                        <a:rPr lang="es-ES" sz="1800" b="0" strike="noStrike" spc="-1" dirty="0">
                          <a:solidFill>
                            <a:schemeClr val="dk1"/>
                          </a:solidFill>
                          <a:latin typeface="Calibri"/>
                        </a:rPr>
                        <a:t>CONTENIDOS</a:t>
                      </a:r>
                      <a:endParaRPr lang="es-ES" sz="1800" b="0" strike="noStrike" spc="-1" dirty="0">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CFD5EA"/>
                    </a:solidFill>
                  </a:tcPr>
                </a:tc>
                <a:tc>
                  <a:txBody>
                    <a:bodyPr/>
                    <a:lstStyle/>
                    <a:p>
                      <a:pPr defTabSz="914400">
                        <a:lnSpc>
                          <a:spcPct val="100000"/>
                        </a:lnSpc>
                        <a:tabLst>
                          <a:tab pos="0" algn="l"/>
                        </a:tabLst>
                      </a:pPr>
                      <a:r>
                        <a:rPr lang="es-ES" sz="1800" b="0" strike="noStrike" spc="-1" dirty="0">
                          <a:solidFill>
                            <a:srgbClr val="000000"/>
                          </a:solidFill>
                          <a:latin typeface="Calibri"/>
                        </a:rPr>
                        <a:t>Tema 1: Dispositivos digitales, sistemas operativos y de comunicación.</a:t>
                      </a:r>
                      <a:endParaRPr lang="es-ES" sz="1800" b="0" strike="noStrike" spc="-1" dirty="0">
                        <a:solidFill>
                          <a:srgbClr val="000000"/>
                        </a:solidFill>
                        <a:latin typeface="Arial"/>
                      </a:endParaRPr>
                    </a:p>
                    <a:p>
                      <a:pPr defTabSz="914400">
                        <a:lnSpc>
                          <a:spcPct val="100000"/>
                        </a:lnSpc>
                        <a:tabLst>
                          <a:tab pos="0" algn="l"/>
                        </a:tabLst>
                      </a:pPr>
                      <a:r>
                        <a:rPr lang="es-ES" sz="1800" b="0" strike="noStrike" spc="-1" dirty="0">
                          <a:solidFill>
                            <a:srgbClr val="000000"/>
                          </a:solidFill>
                          <a:latin typeface="Calibri"/>
                        </a:rPr>
                        <a:t>Tema 2: Gestión de la información.</a:t>
                      </a:r>
                      <a:endParaRPr lang="es-ES" sz="1800" b="0" strike="noStrike" spc="-1" dirty="0">
                        <a:solidFill>
                          <a:srgbClr val="000000"/>
                        </a:solidFill>
                        <a:latin typeface="Arial"/>
                      </a:endParaRPr>
                    </a:p>
                    <a:p>
                      <a:pPr defTabSz="914400">
                        <a:lnSpc>
                          <a:spcPct val="100000"/>
                        </a:lnSpc>
                        <a:tabLst>
                          <a:tab pos="0" algn="l"/>
                        </a:tabLst>
                      </a:pPr>
                      <a:r>
                        <a:rPr lang="es-ES" sz="1800" b="0" strike="noStrike" spc="-1" dirty="0">
                          <a:solidFill>
                            <a:srgbClr val="000000"/>
                          </a:solidFill>
                          <a:latin typeface="Calibri"/>
                        </a:rPr>
                        <a:t>Tema 3: Edición y creación de contenidos.</a:t>
                      </a:r>
                      <a:endParaRPr lang="es-ES" sz="1800" b="0" strike="noStrike" spc="-1" dirty="0">
                        <a:solidFill>
                          <a:srgbClr val="000000"/>
                        </a:solidFill>
                        <a:latin typeface="Arial"/>
                      </a:endParaRPr>
                    </a:p>
                    <a:p>
                      <a:pPr defTabSz="914400">
                        <a:lnSpc>
                          <a:spcPct val="100000"/>
                        </a:lnSpc>
                        <a:tabLst>
                          <a:tab pos="0" algn="l"/>
                        </a:tabLst>
                      </a:pPr>
                      <a:r>
                        <a:rPr lang="es-ES" sz="1800" b="0" strike="noStrike" spc="-1" dirty="0">
                          <a:solidFill>
                            <a:srgbClr val="000000"/>
                          </a:solidFill>
                          <a:latin typeface="Calibri"/>
                        </a:rPr>
                        <a:t>Tema 4: Publicación y difusión de contenidos.</a:t>
                      </a:r>
                      <a:endParaRPr lang="es-ES" sz="1800" b="0" strike="noStrike" spc="-1" dirty="0">
                        <a:solidFill>
                          <a:srgbClr val="000000"/>
                        </a:solidFill>
                        <a:latin typeface="Arial"/>
                      </a:endParaRPr>
                    </a:p>
                    <a:p>
                      <a:pPr defTabSz="914400">
                        <a:lnSpc>
                          <a:spcPct val="100000"/>
                        </a:lnSpc>
                        <a:tabLst>
                          <a:tab pos="0" algn="l"/>
                        </a:tabLst>
                      </a:pPr>
                      <a:r>
                        <a:rPr lang="es-ES" sz="1800" b="0" strike="noStrike" spc="-1" dirty="0">
                          <a:solidFill>
                            <a:srgbClr val="000000"/>
                          </a:solidFill>
                          <a:latin typeface="Calibri"/>
                        </a:rPr>
                        <a:t>Tema 5: Seguridad y bienestar digital.</a:t>
                      </a:r>
                      <a:endParaRPr lang="es-ES" sz="1800" b="0" strike="noStrike" spc="-1" dirty="0">
                        <a:solidFill>
                          <a:srgbClr val="000000"/>
                        </a:solidFill>
                        <a:latin typeface="Arial"/>
                      </a:endParaRPr>
                    </a:p>
                    <a:p>
                      <a:pPr defTabSz="914400">
                        <a:lnSpc>
                          <a:spcPct val="100000"/>
                        </a:lnSpc>
                        <a:tabLst>
                          <a:tab pos="0" algn="l"/>
                        </a:tabLst>
                      </a:pPr>
                      <a:r>
                        <a:rPr lang="es-ES" sz="1800" b="0" strike="noStrike" spc="-1" dirty="0">
                          <a:solidFill>
                            <a:srgbClr val="000000"/>
                          </a:solidFill>
                          <a:latin typeface="Calibri"/>
                        </a:rPr>
                        <a:t>Tema 6: Comercio electrónico.</a:t>
                      </a:r>
                      <a:endParaRPr lang="es-ES" sz="1800" b="0" strike="noStrike" spc="-1" dirty="0">
                        <a:solidFill>
                          <a:srgbClr val="000000"/>
                        </a:solidFill>
                        <a:latin typeface="Arial"/>
                      </a:endParaRPr>
                    </a:p>
                    <a:p>
                      <a:pPr defTabSz="914400">
                        <a:lnSpc>
                          <a:spcPct val="100000"/>
                        </a:lnSpc>
                        <a:tabLst>
                          <a:tab pos="0" algn="l"/>
                        </a:tabLst>
                      </a:pPr>
                      <a:r>
                        <a:rPr lang="es-ES" sz="1800" b="0" strike="noStrike" spc="-1" dirty="0">
                          <a:solidFill>
                            <a:srgbClr val="000000"/>
                          </a:solidFill>
                          <a:latin typeface="Calibri"/>
                        </a:rPr>
                        <a:t>Tema 7: Ciudadanía digital crítica.</a:t>
                      </a:r>
                      <a:endParaRPr lang="es-ES" sz="1800" b="0" strike="noStrike" spc="-1" dirty="0">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1"/>
                  </a:ext>
                </a:extLst>
              </a:tr>
              <a:tr h="894960">
                <a:tc>
                  <a:txBody>
                    <a:bodyPr/>
                    <a:lstStyle/>
                    <a:p>
                      <a:pPr defTabSz="914400">
                        <a:lnSpc>
                          <a:spcPct val="100000"/>
                        </a:lnSpc>
                      </a:pPr>
                      <a:r>
                        <a:rPr lang="es-ES" sz="1800" b="0" strike="noStrike" spc="-1" dirty="0">
                          <a:solidFill>
                            <a:schemeClr val="dk1"/>
                          </a:solidFill>
                          <a:latin typeface="Calibri"/>
                        </a:rPr>
                        <a:t>METODOLOGÍA Y</a:t>
                      </a:r>
                      <a:endParaRPr lang="es-ES" sz="1800" b="0" strike="noStrike" spc="-1" dirty="0">
                        <a:solidFill>
                          <a:srgbClr val="000000"/>
                        </a:solidFill>
                        <a:latin typeface="Arial"/>
                      </a:endParaRPr>
                    </a:p>
                    <a:p>
                      <a:pPr defTabSz="914400">
                        <a:lnSpc>
                          <a:spcPct val="100000"/>
                        </a:lnSpc>
                      </a:pPr>
                      <a:r>
                        <a:rPr lang="es-ES" sz="1800" b="0" strike="noStrike" spc="-1" dirty="0">
                          <a:solidFill>
                            <a:schemeClr val="dk1"/>
                          </a:solidFill>
                          <a:latin typeface="Calibri"/>
                        </a:rPr>
                        <a:t> EVALUACIÓN</a:t>
                      </a:r>
                      <a:endParaRPr lang="es-ES" sz="1800" b="0" strike="noStrike" spc="-1" dirty="0">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E9EBF5"/>
                    </a:solidFill>
                  </a:tcPr>
                </a:tc>
                <a:tc>
                  <a:txBody>
                    <a:bodyPr/>
                    <a:lstStyle/>
                    <a:p>
                      <a:pPr defTabSz="914400">
                        <a:lnSpc>
                          <a:spcPct val="100000"/>
                        </a:lnSpc>
                      </a:pPr>
                      <a:r>
                        <a:rPr lang="es-ES" sz="1800" b="0" strike="noStrike" spc="-1" dirty="0">
                          <a:solidFill>
                            <a:schemeClr val="dk1"/>
                          </a:solidFill>
                          <a:latin typeface="Calibri"/>
                        </a:rPr>
                        <a:t>Metodología basada en proyectos individuales y colectivos. </a:t>
                      </a:r>
                      <a:endParaRPr lang="es-ES" sz="1800" b="0" strike="noStrike" spc="-1" dirty="0">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2"/>
                  </a:ext>
                </a:extLst>
              </a:tr>
              <a:tr h="1338840">
                <a:tc>
                  <a:txBody>
                    <a:bodyPr/>
                    <a:lstStyle/>
                    <a:p>
                      <a:pPr defTabSz="914400">
                        <a:lnSpc>
                          <a:spcPct val="100000"/>
                        </a:lnSpc>
                      </a:pPr>
                      <a:r>
                        <a:rPr lang="es-ES" sz="1800" b="0" strike="noStrike" spc="-1" dirty="0">
                          <a:solidFill>
                            <a:schemeClr val="dk1"/>
                          </a:solidFill>
                          <a:latin typeface="Calibri"/>
                        </a:rPr>
                        <a:t>SALIDAS/</a:t>
                      </a:r>
                      <a:endParaRPr lang="es-ES" sz="1800" b="0" strike="noStrike" spc="-1" dirty="0">
                        <a:solidFill>
                          <a:srgbClr val="000000"/>
                        </a:solidFill>
                        <a:latin typeface="Arial"/>
                      </a:endParaRPr>
                    </a:p>
                    <a:p>
                      <a:pPr defTabSz="914400">
                        <a:lnSpc>
                          <a:spcPct val="100000"/>
                        </a:lnSpc>
                      </a:pPr>
                      <a:r>
                        <a:rPr lang="es-ES" sz="1800" b="0" strike="noStrike" spc="-1" dirty="0">
                          <a:solidFill>
                            <a:schemeClr val="dk1"/>
                          </a:solidFill>
                          <a:latin typeface="Calibri"/>
                        </a:rPr>
                        <a:t>RELACIÓN CON </a:t>
                      </a:r>
                      <a:endParaRPr lang="es-ES" sz="1800" b="0" strike="noStrike" spc="-1" dirty="0">
                        <a:solidFill>
                          <a:srgbClr val="000000"/>
                        </a:solidFill>
                        <a:latin typeface="Arial"/>
                      </a:endParaRPr>
                    </a:p>
                    <a:p>
                      <a:pPr defTabSz="914400">
                        <a:lnSpc>
                          <a:spcPct val="100000"/>
                        </a:lnSpc>
                      </a:pPr>
                      <a:r>
                        <a:rPr lang="es-ES" sz="1800" b="0" strike="noStrike" spc="-1" dirty="0">
                          <a:solidFill>
                            <a:schemeClr val="dk1"/>
                          </a:solidFill>
                          <a:latin typeface="Calibri"/>
                        </a:rPr>
                        <a:t>ESTUDIOS </a:t>
                      </a:r>
                      <a:endParaRPr lang="es-ES" sz="1800" b="0" strike="noStrike" spc="-1" dirty="0">
                        <a:solidFill>
                          <a:srgbClr val="000000"/>
                        </a:solidFill>
                        <a:latin typeface="Arial"/>
                      </a:endParaRPr>
                    </a:p>
                    <a:p>
                      <a:pPr defTabSz="914400">
                        <a:lnSpc>
                          <a:spcPct val="100000"/>
                        </a:lnSpc>
                      </a:pPr>
                      <a:r>
                        <a:rPr lang="es-ES" sz="1800" b="0" strike="noStrike" spc="-1" dirty="0">
                          <a:solidFill>
                            <a:schemeClr val="dk1"/>
                          </a:solidFill>
                          <a:latin typeface="Calibri"/>
                        </a:rPr>
                        <a:t>POSTERIORES</a:t>
                      </a:r>
                      <a:endParaRPr lang="es-ES" sz="1800" b="0" strike="noStrike" spc="-1" dirty="0">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CFD5EA"/>
                    </a:solidFill>
                  </a:tcPr>
                </a:tc>
                <a:tc>
                  <a:txBody>
                    <a:bodyPr/>
                    <a:lstStyle/>
                    <a:p>
                      <a:pPr defTabSz="914400">
                        <a:lnSpc>
                          <a:spcPct val="100000"/>
                        </a:lnSpc>
                        <a:tabLst>
                          <a:tab pos="0" algn="l"/>
                        </a:tabLst>
                      </a:pPr>
                      <a:r>
                        <a:rPr lang="es-ES" sz="1800" b="0" strike="noStrike" spc="-1" dirty="0">
                          <a:solidFill>
                            <a:srgbClr val="002060"/>
                          </a:solidFill>
                          <a:latin typeface="Arial"/>
                        </a:rPr>
                        <a:t>Si quieres estudiar un </a:t>
                      </a:r>
                      <a:r>
                        <a:rPr lang="es-ES" sz="1800" b="1" strike="noStrike" spc="-1" dirty="0">
                          <a:solidFill>
                            <a:srgbClr val="002060"/>
                          </a:solidFill>
                          <a:latin typeface="Arial"/>
                        </a:rPr>
                        <a:t>Ciclo Formativo de Grado Medio o Superior de informática</a:t>
                      </a:r>
                      <a:r>
                        <a:rPr lang="es-ES" sz="1800" b="0" strike="noStrike" spc="-1" dirty="0">
                          <a:solidFill>
                            <a:srgbClr val="002060"/>
                          </a:solidFill>
                          <a:latin typeface="Arial"/>
                        </a:rPr>
                        <a:t>,</a:t>
                      </a:r>
                      <a:r>
                        <a:rPr lang="es-ES" sz="1800" b="1" strike="noStrike" spc="-1" dirty="0">
                          <a:solidFill>
                            <a:srgbClr val="002060"/>
                          </a:solidFill>
                          <a:latin typeface="Arial"/>
                        </a:rPr>
                        <a:t> Imagen y Sonido, Sistemas Microinformáticos y Redes, Telecomunicaciones, etc..  </a:t>
                      </a:r>
                      <a:endParaRPr lang="es-ES" sz="1800" b="1" strike="noStrike" spc="-1">
                        <a:solidFill>
                          <a:srgbClr val="000000"/>
                        </a:solidFill>
                        <a:latin typeface="Arial"/>
                      </a:endParaRPr>
                    </a:p>
                    <a:p>
                      <a:pPr defTabSz="914400">
                        <a:lnSpc>
                          <a:spcPct val="100000"/>
                        </a:lnSpc>
                        <a:tabLst>
                          <a:tab pos="0" algn="l"/>
                        </a:tabLst>
                      </a:pPr>
                      <a:r>
                        <a:rPr lang="es-ES" sz="1800" b="0" strike="noStrike" spc="-1" dirty="0">
                          <a:solidFill>
                            <a:srgbClr val="002060"/>
                          </a:solidFill>
                          <a:latin typeface="Arial"/>
                        </a:rPr>
                        <a:t>Si quieres estudiar</a:t>
                      </a:r>
                      <a:r>
                        <a:rPr lang="es-ES" sz="1800" b="1" strike="noStrike" spc="-1" dirty="0">
                          <a:solidFill>
                            <a:srgbClr val="002060"/>
                          </a:solidFill>
                          <a:latin typeface="Arial"/>
                        </a:rPr>
                        <a:t> Ingeniería: Informática, Telecomunicaciones, Industriales, Electrónica, Automática</a:t>
                      </a:r>
                      <a:r>
                        <a:rPr lang="es-ES" sz="1800" b="0" strike="noStrike" spc="-1" dirty="0">
                          <a:solidFill>
                            <a:srgbClr val="002060"/>
                          </a:solidFill>
                          <a:latin typeface="Arial"/>
                        </a:rPr>
                        <a:t>, etc.</a:t>
                      </a:r>
                      <a:endParaRPr lang="es-ES" sz="1800" b="0" strike="noStrike" spc="-1" dirty="0">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3"/>
                  </a:ext>
                </a:extLst>
              </a:tr>
            </a:tbl>
          </a:graphicData>
        </a:graphic>
      </p:graphicFrame>
      <p:pic>
        <p:nvPicPr>
          <p:cNvPr id="2" name="Imagen 1" descr="TICamigo.com">
            <a:extLst>
              <a:ext uri="{FF2B5EF4-FFF2-40B4-BE49-F238E27FC236}">
                <a16:creationId xmlns:a16="http://schemas.microsoft.com/office/drawing/2014/main" id="{6F5DFB76-464D-2FF1-77CF-9C5F2DB34447}"/>
              </a:ext>
            </a:extLst>
          </p:cNvPr>
          <p:cNvPicPr>
            <a:picLocks noChangeAspect="1"/>
          </p:cNvPicPr>
          <p:nvPr/>
        </p:nvPicPr>
        <p:blipFill>
          <a:blip r:embed="rId2"/>
          <a:stretch>
            <a:fillRect/>
          </a:stretch>
        </p:blipFill>
        <p:spPr>
          <a:xfrm>
            <a:off x="2066693" y="197450"/>
            <a:ext cx="2483004" cy="109192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CuadroTexto 1"/>
          <p:cNvSpPr/>
          <p:nvPr/>
        </p:nvSpPr>
        <p:spPr>
          <a:xfrm>
            <a:off x="961200" y="360000"/>
            <a:ext cx="10018800" cy="578880"/>
          </a:xfrm>
          <a:prstGeom prst="rect">
            <a:avLst/>
          </a:prstGeom>
          <a:noFill/>
          <a:ln w="0">
            <a:noFill/>
          </a:ln>
        </p:spPr>
        <p:style>
          <a:lnRef idx="0">
            <a:scrgbClr r="0" g="0" b="0"/>
          </a:lnRef>
          <a:fillRef idx="0">
            <a:scrgbClr r="0" g="0" b="0"/>
          </a:fillRef>
          <a:effectRef idx="0">
            <a:scrgbClr r="0" g="0" b="0"/>
          </a:effectRef>
          <a:fontRef idx="minor"/>
        </p:style>
        <p:txBody>
          <a:bodyPr horzOverflow="overflow" numCol="1" spcCol="0" anchor="t">
            <a:spAutoFit/>
          </a:bodyPr>
          <a:lstStyle/>
          <a:p>
            <a:pPr algn="ctr" defTabSz="914400">
              <a:lnSpc>
                <a:spcPct val="100000"/>
              </a:lnSpc>
            </a:pPr>
            <a:r>
              <a:rPr lang="es-ES" sz="3200" b="0" strike="noStrike" spc="-1">
                <a:solidFill>
                  <a:schemeClr val="dk1"/>
                </a:solidFill>
                <a:latin typeface="Calibri"/>
              </a:rPr>
              <a:t>FORMACIÓN Y ORIENTACIÓN PERSONAL Y PROFESIONAL</a:t>
            </a:r>
            <a:endParaRPr lang="es-ES" sz="3200" b="0" strike="noStrike" spc="-1">
              <a:solidFill>
                <a:srgbClr val="000000"/>
              </a:solidFill>
              <a:latin typeface="Arial"/>
            </a:endParaRPr>
          </a:p>
        </p:txBody>
      </p:sp>
      <p:graphicFrame>
        <p:nvGraphicFramePr>
          <p:cNvPr id="56" name="Tabla 3"/>
          <p:cNvGraphicFramePr/>
          <p:nvPr/>
        </p:nvGraphicFramePr>
        <p:xfrm>
          <a:off x="540000" y="975240"/>
          <a:ext cx="10979640" cy="6949440"/>
        </p:xfrm>
        <a:graphic>
          <a:graphicData uri="http://schemas.openxmlformats.org/drawingml/2006/table">
            <a:tbl>
              <a:tblPr/>
              <a:tblGrid>
                <a:gridCol w="2370240">
                  <a:extLst>
                    <a:ext uri="{9D8B030D-6E8A-4147-A177-3AD203B41FA5}">
                      <a16:colId xmlns:a16="http://schemas.microsoft.com/office/drawing/2014/main" val="20000"/>
                    </a:ext>
                  </a:extLst>
                </a:gridCol>
                <a:gridCol w="8609400">
                  <a:extLst>
                    <a:ext uri="{9D8B030D-6E8A-4147-A177-3AD203B41FA5}">
                      <a16:colId xmlns:a16="http://schemas.microsoft.com/office/drawing/2014/main" val="20001"/>
                    </a:ext>
                  </a:extLst>
                </a:gridCol>
              </a:tblGrid>
              <a:tr h="958680">
                <a:tc>
                  <a:txBody>
                    <a:bodyPr/>
                    <a:lstStyle/>
                    <a:p>
                      <a:pPr defTabSz="914400">
                        <a:lnSpc>
                          <a:spcPct val="100000"/>
                        </a:lnSpc>
                      </a:pPr>
                      <a:r>
                        <a:rPr lang="es-ES" sz="1800" b="0" strike="noStrike" spc="-1">
                          <a:solidFill>
                            <a:schemeClr val="dk1"/>
                          </a:solidFill>
                          <a:latin typeface="Calibri"/>
                        </a:rPr>
                        <a:t>DESCRIPCIÓN DE LA MATERIA</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4472C4"/>
                    </a:solidFill>
                  </a:tcPr>
                </a:tc>
                <a:tc>
                  <a:txBody>
                    <a:bodyPr/>
                    <a:lstStyle/>
                    <a:p>
                      <a:pPr defTabSz="914400">
                        <a:lnSpc>
                          <a:spcPct val="100000"/>
                        </a:lnSpc>
                      </a:pPr>
                      <a:r>
                        <a:rPr lang="es-ES" sz="1800" b="0" strike="noStrike" spc="-1">
                          <a:solidFill>
                            <a:schemeClr val="dk1"/>
                          </a:solidFill>
                          <a:latin typeface="Calibri"/>
                        </a:rPr>
                        <a:t>Se trata de una materia apropiada para </a:t>
                      </a:r>
                      <a:r>
                        <a:rPr lang="es-ES" sz="1800" b="1" strike="noStrike" spc="-1">
                          <a:solidFill>
                            <a:schemeClr val="dk1"/>
                          </a:solidFill>
                          <a:latin typeface="Calibri"/>
                        </a:rPr>
                        <a:t>despertar la curiosidad por el conocimiento de la propia persona, de su proceso de aprendizaje y del entorno sociocultural en el que se encuentra, de modo que incremente su autonomía y su confianza en su propio logro,</a:t>
                      </a:r>
                      <a:r>
                        <a:rPr lang="es-ES" sz="1800" b="0" strike="noStrike" spc="-1">
                          <a:solidFill>
                            <a:schemeClr val="dk1"/>
                          </a:solidFill>
                          <a:latin typeface="Calibri"/>
                        </a:rPr>
                        <a:t> y facilite su aprendizaje a lo largo de la vida, mostrandole distintas visiones hacia su desarrollo académico y profesional.</a:t>
                      </a:r>
                      <a:endParaRPr lang="es-ES" sz="1800" b="0" strike="noStrike" spc="-1">
                        <a:solidFill>
                          <a:srgbClr val="000000"/>
                        </a:solidFill>
                        <a:latin typeface="Arial"/>
                      </a:endParaRPr>
                    </a:p>
                    <a:p>
                      <a:pPr defTabSz="914400">
                        <a:lnSpc>
                          <a:spcPct val="100000"/>
                        </a:lnSpc>
                      </a:pP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0"/>
                  </a:ext>
                </a:extLst>
              </a:tr>
              <a:tr h="1564920">
                <a:tc>
                  <a:txBody>
                    <a:bodyPr/>
                    <a:lstStyle/>
                    <a:p>
                      <a:pPr defTabSz="914400">
                        <a:lnSpc>
                          <a:spcPct val="100000"/>
                        </a:lnSpc>
                      </a:pPr>
                      <a:r>
                        <a:rPr lang="es-ES" sz="1800" b="0" strike="noStrike" spc="-1">
                          <a:solidFill>
                            <a:schemeClr val="dk1"/>
                          </a:solidFill>
                          <a:latin typeface="Calibri"/>
                        </a:rPr>
                        <a:t>CONTENIDOS</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CFD5EA"/>
                    </a:solidFill>
                  </a:tcPr>
                </a:tc>
                <a:tc>
                  <a:txBody>
                    <a:bodyPr/>
                    <a:lstStyle/>
                    <a:p>
                      <a:pPr defTabSz="914400">
                        <a:lnSpc>
                          <a:spcPct val="100000"/>
                        </a:lnSpc>
                      </a:pPr>
                      <a:r>
                        <a:rPr lang="es-ES" sz="1800" b="0" strike="noStrike" spc="-1">
                          <a:solidFill>
                            <a:schemeClr val="dk1"/>
                          </a:solidFill>
                          <a:latin typeface="Calibri"/>
                        </a:rPr>
                        <a:t>Bloque 1. El ser humano y el conocimiento de uno mismo (Psicología y desarrollo de la personalidad, el ser humano y su visión antropológica y social).</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Bloque 2. Formación y orientación personal y profesional hacia la vida adulta (Orientación para la vida adulta, Orientación personal y laboral)</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Bloque 3. Proyecto personal, académico-profesional y aproximación a la busqueda activa de empleo.</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1"/>
                  </a:ext>
                </a:extLst>
              </a:tr>
              <a:tr h="1085400">
                <a:tc>
                  <a:txBody>
                    <a:bodyPr/>
                    <a:lstStyle/>
                    <a:p>
                      <a:pPr defTabSz="914400">
                        <a:lnSpc>
                          <a:spcPct val="100000"/>
                        </a:lnSpc>
                      </a:pPr>
                      <a:r>
                        <a:rPr lang="es-ES" sz="1800" b="0" strike="noStrike" spc="-1">
                          <a:solidFill>
                            <a:schemeClr val="dk1"/>
                          </a:solidFill>
                          <a:latin typeface="Calibri"/>
                        </a:rPr>
                        <a:t>METODOLOGÍA Y </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EVALUACIÓN</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E9EBF5"/>
                    </a:solidFill>
                  </a:tcPr>
                </a:tc>
                <a:tc>
                  <a:txBody>
                    <a:bodyPr/>
                    <a:lstStyle/>
                    <a:p>
                      <a:pPr defTabSz="914400">
                        <a:lnSpc>
                          <a:spcPct val="100000"/>
                        </a:lnSpc>
                      </a:pPr>
                      <a:r>
                        <a:rPr lang="es-ES" sz="1800" b="0" strike="noStrike" spc="-1">
                          <a:solidFill>
                            <a:srgbClr val="000000"/>
                          </a:solidFill>
                          <a:latin typeface="Calibri"/>
                        </a:rPr>
                        <a:t>Se sigue libro de texto, realizando actividades dinámicas y participativas, analizando casos y situaciones del día a día, y comentando noticias de los medios de comunicación.</a:t>
                      </a:r>
                      <a:endParaRPr lang="es-ES" sz="1800" b="0" strike="noStrike" spc="-1">
                        <a:solidFill>
                          <a:srgbClr val="000000"/>
                        </a:solidFill>
                        <a:latin typeface="Arial"/>
                      </a:endParaRPr>
                    </a:p>
                    <a:p>
                      <a:pPr defTabSz="914400">
                        <a:lnSpc>
                          <a:spcPct val="100000"/>
                        </a:lnSpc>
                      </a:pPr>
                      <a:r>
                        <a:rPr lang="es-ES" sz="1800" b="0" strike="noStrike" spc="-1">
                          <a:solidFill>
                            <a:srgbClr val="000000"/>
                          </a:solidFill>
                          <a:latin typeface="Calibri"/>
                        </a:rPr>
                        <a:t>Respecto a la evaluación, se llevará a cabo una evaluación continua y formativa, fomentando la coevaluación. Se tendrá en cuenta el trabajo diario y la participación en clase. Y se realizarán pruebas escritas al terminar cada tema.</a:t>
                      </a:r>
                      <a:endParaRPr lang="es-ES" sz="1800" b="0" strike="noStrike" spc="-1">
                        <a:solidFill>
                          <a:srgbClr val="000000"/>
                        </a:solidFill>
                        <a:latin typeface="Arial"/>
                      </a:endParaRPr>
                    </a:p>
                    <a:p>
                      <a:pPr defTabSz="914400">
                        <a:lnSpc>
                          <a:spcPct val="100000"/>
                        </a:lnSpc>
                      </a:pP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2"/>
                  </a:ext>
                </a:extLst>
              </a:tr>
              <a:tr h="1635480">
                <a:tc>
                  <a:txBody>
                    <a:bodyPr/>
                    <a:lstStyle/>
                    <a:p>
                      <a:pPr defTabSz="914400">
                        <a:lnSpc>
                          <a:spcPct val="100000"/>
                        </a:lnSpc>
                      </a:pPr>
                      <a:r>
                        <a:rPr lang="es-ES" sz="1800" b="0" strike="noStrike" spc="-1">
                          <a:solidFill>
                            <a:schemeClr val="dk1"/>
                          </a:solidFill>
                          <a:latin typeface="Calibri"/>
                        </a:rPr>
                        <a:t>SALIDAS/</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RELACIÓN CON </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ESTUDIOS </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POSTERIORES</a:t>
                      </a: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CFD5EA"/>
                    </a:solidFill>
                  </a:tcPr>
                </a:tc>
                <a:tc>
                  <a:txBody>
                    <a:bodyPr/>
                    <a:lstStyle/>
                    <a:p>
                      <a:pPr defTabSz="914400">
                        <a:lnSpc>
                          <a:spcPct val="100000"/>
                        </a:lnSpc>
                      </a:pPr>
                      <a:r>
                        <a:rPr lang="es-ES" sz="1800" b="0" strike="noStrike" spc="-1">
                          <a:solidFill>
                            <a:srgbClr val="000000"/>
                          </a:solidFill>
                          <a:latin typeface="Calibri"/>
                        </a:rPr>
                        <a:t>Asignatura adecuada para alumnos con preferencia hacia la opción de Ciencias Sociales y Humanidades y posteriores estudios universitarios de grados de economicas, ADE, derecho, relaciones laborales, y otros estudios universitarios de la rama de ciencias sociales como  psicología o estudios de historia. También puede estar indicada para alumnos que quieran realizar estudios de magisterio.</a:t>
                      </a:r>
                      <a:endParaRPr lang="es-ES" sz="1800" b="0" strike="noStrike" spc="-1">
                        <a:solidFill>
                          <a:srgbClr val="000000"/>
                        </a:solidFill>
                        <a:latin typeface="Arial"/>
                      </a:endParaRPr>
                    </a:p>
                    <a:p>
                      <a:pPr defTabSz="914400">
                        <a:lnSpc>
                          <a:spcPct val="100000"/>
                        </a:lnSpc>
                      </a:pPr>
                      <a:endParaRPr lang="es-ES" sz="1800" b="0" strike="noStrike" spc="-1">
                        <a:solidFill>
                          <a:srgbClr val="000000"/>
                        </a:solidFill>
                        <a:latin typeface="Arial"/>
                      </a:endParaRPr>
                    </a:p>
                  </a:txBody>
                  <a:tcPr marL="73080" marR="73080">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CuadroTexto 1"/>
          <p:cNvSpPr/>
          <p:nvPr/>
        </p:nvSpPr>
        <p:spPr>
          <a:xfrm>
            <a:off x="3780360" y="165600"/>
            <a:ext cx="4530600" cy="578880"/>
          </a:xfrm>
          <a:prstGeom prst="rect">
            <a:avLst/>
          </a:prstGeom>
          <a:noFill/>
          <a:ln w="0">
            <a:noFill/>
          </a:ln>
        </p:spPr>
        <p:style>
          <a:lnRef idx="0">
            <a:scrgbClr r="0" g="0" b="0"/>
          </a:lnRef>
          <a:fillRef idx="0">
            <a:scrgbClr r="0" g="0" b="0"/>
          </a:fillRef>
          <a:effectRef idx="0">
            <a:scrgbClr r="0" g="0" b="0"/>
          </a:effectRef>
          <a:fontRef idx="minor"/>
        </p:style>
        <p:txBody>
          <a:bodyPr horzOverflow="overflow" numCol="1" spcCol="0" anchor="t">
            <a:spAutoFit/>
          </a:bodyPr>
          <a:lstStyle/>
          <a:p>
            <a:pPr algn="ctr" defTabSz="914400">
              <a:lnSpc>
                <a:spcPct val="100000"/>
              </a:lnSpc>
            </a:pPr>
            <a:r>
              <a:rPr lang="es-ES" sz="3200" b="0" strike="noStrike" spc="-1">
                <a:solidFill>
                  <a:schemeClr val="dk1"/>
                </a:solidFill>
                <a:latin typeface="Calibri"/>
              </a:rPr>
              <a:t>EXPRESIÓN ARTÍSTICA</a:t>
            </a:r>
            <a:endParaRPr lang="es-ES" sz="3200" b="0" strike="noStrike" spc="-1">
              <a:solidFill>
                <a:srgbClr val="000000"/>
              </a:solidFill>
              <a:latin typeface="Arial"/>
            </a:endParaRPr>
          </a:p>
        </p:txBody>
      </p:sp>
      <p:graphicFrame>
        <p:nvGraphicFramePr>
          <p:cNvPr id="58" name="Tabla 4"/>
          <p:cNvGraphicFramePr/>
          <p:nvPr/>
        </p:nvGraphicFramePr>
        <p:xfrm>
          <a:off x="921960" y="773640"/>
          <a:ext cx="10259640" cy="5853960"/>
        </p:xfrm>
        <a:graphic>
          <a:graphicData uri="http://schemas.openxmlformats.org/drawingml/2006/table">
            <a:tbl>
              <a:tblPr/>
              <a:tblGrid>
                <a:gridCol w="2219040">
                  <a:extLst>
                    <a:ext uri="{9D8B030D-6E8A-4147-A177-3AD203B41FA5}">
                      <a16:colId xmlns:a16="http://schemas.microsoft.com/office/drawing/2014/main" val="20000"/>
                    </a:ext>
                  </a:extLst>
                </a:gridCol>
                <a:gridCol w="8040600">
                  <a:extLst>
                    <a:ext uri="{9D8B030D-6E8A-4147-A177-3AD203B41FA5}">
                      <a16:colId xmlns:a16="http://schemas.microsoft.com/office/drawing/2014/main" val="20001"/>
                    </a:ext>
                  </a:extLst>
                </a:gridCol>
              </a:tblGrid>
              <a:tr h="945720">
                <a:tc>
                  <a:txBody>
                    <a:bodyPr/>
                    <a:lstStyle/>
                    <a:p>
                      <a:pPr defTabSz="914400">
                        <a:lnSpc>
                          <a:spcPct val="100000"/>
                        </a:lnSpc>
                      </a:pPr>
                      <a:r>
                        <a:rPr lang="es-ES" sz="1800" b="0" strike="noStrike" spc="-1">
                          <a:solidFill>
                            <a:srgbClr val="000000"/>
                          </a:solidFill>
                          <a:latin typeface="Calibri"/>
                        </a:rPr>
                        <a:t>DESCRIPCIÓN DE LA MATERIA</a:t>
                      </a:r>
                      <a:endParaRPr lang="es-ES" sz="18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4472C4"/>
                    </a:solidFill>
                  </a:tcPr>
                </a:tc>
                <a:tc>
                  <a:txBody>
                    <a:bodyPr/>
                    <a:lstStyle/>
                    <a:p>
                      <a:pPr algn="just" defTabSz="914400">
                        <a:lnSpc>
                          <a:spcPct val="100000"/>
                        </a:lnSpc>
                      </a:pPr>
                      <a:r>
                        <a:rPr lang="es-ES" sz="1800" b="0" strike="noStrike" spc="-1">
                          <a:solidFill>
                            <a:schemeClr val="dk1"/>
                          </a:solidFill>
                          <a:latin typeface="Calibri"/>
                        </a:rPr>
                        <a:t>Esta materia favorece la experimentación con diferentes técnicas artísticas y digitales, además desarrollar la capacidad expresiva y la creatividad de los alumnos. </a:t>
                      </a:r>
                      <a:endParaRPr lang="es-ES" sz="18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0"/>
                  </a:ext>
                </a:extLst>
              </a:tr>
              <a:tr h="2117880">
                <a:tc>
                  <a:txBody>
                    <a:bodyPr/>
                    <a:lstStyle/>
                    <a:p>
                      <a:pPr defTabSz="914400">
                        <a:lnSpc>
                          <a:spcPct val="100000"/>
                        </a:lnSpc>
                      </a:pPr>
                      <a:r>
                        <a:rPr lang="es-ES" sz="1800" b="0" strike="noStrike" spc="-1">
                          <a:solidFill>
                            <a:schemeClr val="dk1"/>
                          </a:solidFill>
                          <a:latin typeface="Calibri"/>
                        </a:rPr>
                        <a:t>CONTENIDOS</a:t>
                      </a:r>
                      <a:endParaRPr lang="es-ES" sz="18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CFD5EA"/>
                    </a:solidFill>
                  </a:tcPr>
                </a:tc>
                <a:tc>
                  <a:txBody>
                    <a:bodyPr/>
                    <a:lstStyle/>
                    <a:p>
                      <a:pPr algn="just" defTabSz="914400">
                        <a:lnSpc>
                          <a:spcPct val="100000"/>
                        </a:lnSpc>
                      </a:pPr>
                      <a:r>
                        <a:rPr lang="es-ES" sz="1800" b="0" strike="noStrike" spc="-1">
                          <a:solidFill>
                            <a:schemeClr val="dk1"/>
                          </a:solidFill>
                          <a:latin typeface="Calibri"/>
                        </a:rPr>
                        <a:t>Bloque A “Técnicas gráfico-plásticas” que incluye las técnicas de dibujo y pintura y técnicas nuevas como la estampación o grabado, la realización de volumen o piezas en 3-D, utilizando el modelado o ensamblaje con materiales de reciclaje.</a:t>
                      </a:r>
                      <a:endParaRPr lang="es-ES" sz="1800" b="0" strike="noStrike" spc="-1">
                        <a:solidFill>
                          <a:srgbClr val="000000"/>
                        </a:solidFill>
                        <a:latin typeface="Arial"/>
                      </a:endParaRPr>
                    </a:p>
                    <a:p>
                      <a:pPr algn="just" defTabSz="914400">
                        <a:lnSpc>
                          <a:spcPct val="100000"/>
                        </a:lnSpc>
                      </a:pPr>
                      <a:r>
                        <a:rPr lang="es-ES" sz="1800" b="0" strike="noStrike" spc="-1">
                          <a:solidFill>
                            <a:schemeClr val="dk1"/>
                          </a:solidFill>
                          <a:latin typeface="Calibri"/>
                        </a:rPr>
                        <a:t>Bloque B “Fotografía, Lenguaje Visual, Audiovisual y Multimedia” en la que se aprende el lenguaje de la cámara fotográfica analógica y digital para el desarrollo de las fotografías. Proyectos de vídeoarte. También contenidos relacionados con la publicidad el diseño gráfico, Diseño de interiores.</a:t>
                      </a:r>
                      <a:endParaRPr lang="es-ES" sz="18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1"/>
                  </a:ext>
                </a:extLst>
              </a:tr>
              <a:tr h="1002240">
                <a:tc>
                  <a:txBody>
                    <a:bodyPr/>
                    <a:lstStyle/>
                    <a:p>
                      <a:pPr defTabSz="914400">
                        <a:lnSpc>
                          <a:spcPct val="100000"/>
                        </a:lnSpc>
                      </a:pPr>
                      <a:r>
                        <a:rPr lang="es-ES" sz="1800" b="0" strike="noStrike" spc="-1">
                          <a:solidFill>
                            <a:schemeClr val="dk1"/>
                          </a:solidFill>
                          <a:latin typeface="Calibri"/>
                        </a:rPr>
                        <a:t>METODOLOGÍA Y EVALUACIÓN</a:t>
                      </a:r>
                      <a:endParaRPr lang="es-ES" sz="18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E9EBF5"/>
                    </a:solidFill>
                  </a:tcPr>
                </a:tc>
                <a:tc>
                  <a:txBody>
                    <a:bodyPr/>
                    <a:lstStyle/>
                    <a:p>
                      <a:pPr defTabSz="914400">
                        <a:lnSpc>
                          <a:spcPct val="100000"/>
                        </a:lnSpc>
                      </a:pPr>
                      <a:r>
                        <a:rPr lang="es-ES" sz="1800" b="0" strike="noStrike" spc="-1">
                          <a:solidFill>
                            <a:schemeClr val="dk1"/>
                          </a:solidFill>
                          <a:latin typeface="Calibri"/>
                        </a:rPr>
                        <a:t>Esta asignatura es muy práctica, al tratarse de un Taller, con lo cual, desarrolla la destreza creativa y manual al utilizar distintos y variados materiales. La metodología es activa y dinámica. La evaluación pondera tanto la realización individual como colaborativa de las distintas actividades propuestas, así como la observación directa en el aula</a:t>
                      </a:r>
                      <a:endParaRPr lang="es-ES" sz="18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2"/>
                  </a:ext>
                </a:extLst>
              </a:tr>
              <a:tr h="1327320">
                <a:tc>
                  <a:txBody>
                    <a:bodyPr/>
                    <a:lstStyle/>
                    <a:p>
                      <a:pPr defTabSz="914400">
                        <a:lnSpc>
                          <a:spcPct val="100000"/>
                        </a:lnSpc>
                      </a:pPr>
                      <a:r>
                        <a:rPr lang="es-ES" sz="1800" b="0" strike="noStrike" spc="-1">
                          <a:solidFill>
                            <a:schemeClr val="dk1"/>
                          </a:solidFill>
                          <a:latin typeface="Calibri"/>
                        </a:rPr>
                        <a:t>SALIDAS/</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RELACIÓN CON ESTUDIOS </a:t>
                      </a:r>
                      <a:endParaRPr lang="es-ES" sz="1800" b="0" strike="noStrike" spc="-1">
                        <a:solidFill>
                          <a:srgbClr val="000000"/>
                        </a:solidFill>
                        <a:latin typeface="Arial"/>
                      </a:endParaRPr>
                    </a:p>
                    <a:p>
                      <a:pPr defTabSz="914400">
                        <a:lnSpc>
                          <a:spcPct val="100000"/>
                        </a:lnSpc>
                      </a:pPr>
                      <a:r>
                        <a:rPr lang="es-ES" sz="1800" b="0" strike="noStrike" spc="-1">
                          <a:solidFill>
                            <a:schemeClr val="dk1"/>
                          </a:solidFill>
                          <a:latin typeface="Calibri"/>
                        </a:rPr>
                        <a:t>POSTERIORES</a:t>
                      </a:r>
                      <a:endParaRPr lang="es-ES" sz="18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solidFill>
                      <a:srgbClr val="CFD5EA"/>
                    </a:solidFill>
                  </a:tcPr>
                </a:tc>
                <a:tc>
                  <a:txBody>
                    <a:bodyPr/>
                    <a:lstStyle/>
                    <a:p>
                      <a:pPr algn="just" defTabSz="914400">
                        <a:lnSpc>
                          <a:spcPct val="100000"/>
                        </a:lnSpc>
                      </a:pPr>
                      <a:r>
                        <a:rPr lang="es-ES" sz="1800" b="0" strike="noStrike" spc="-1">
                          <a:solidFill>
                            <a:schemeClr val="dk1"/>
                          </a:solidFill>
                          <a:latin typeface="Calibri"/>
                        </a:rPr>
                        <a:t>Esta asignatura es importante si se quieren realizar estudios de Bellas Artes, Historia del Arte o cualquier otra carrera de Humanidades así como Ciclos Formativos, tanto de Grado Medio como Superior, referidos con el Arte: Ilustración, Diseño Gráfico, Escultura, Diseño de Interiores, Fotografía, Diseño Textil, Joyería, Serigrafía, etc.</a:t>
                      </a:r>
                      <a:endParaRPr lang="es-ES" sz="1800" b="0" strike="noStrike" spc="-1">
                        <a:solidFill>
                          <a:srgbClr val="000000"/>
                        </a:solidFill>
                        <a:latin typeface="Arial"/>
                      </a:endParaRPr>
                    </a:p>
                  </a:txBody>
                  <a:tcPr>
                    <a:lnL w="9360">
                      <a:solidFill>
                        <a:srgbClr val="000000"/>
                      </a:solidFill>
                      <a:prstDash val="solid"/>
                    </a:lnL>
                    <a:lnR w="9360">
                      <a:solidFill>
                        <a:srgbClr val="000000"/>
                      </a:solidFill>
                      <a:prstDash val="solid"/>
                    </a:lnR>
                    <a:lnT w="9360">
                      <a:solidFill>
                        <a:srgbClr val="000000"/>
                      </a:solidFill>
                      <a:prstDash val="solid"/>
                    </a:lnT>
                    <a:lnB w="9360">
                      <a:solidFill>
                        <a:srgbClr val="000000"/>
                      </a:solidFill>
                      <a:prstDash val="solid"/>
                    </a:lnB>
                    <a:noFill/>
                  </a:tcPr>
                </a:tc>
                <a:extLst>
                  <a:ext uri="{0D108BD9-81ED-4DB2-BD59-A6C34878D82A}">
                    <a16:rowId xmlns:a16="http://schemas.microsoft.com/office/drawing/2014/main" val="10003"/>
                  </a:ext>
                </a:extLst>
              </a:tr>
            </a:tbl>
          </a:graphicData>
        </a:graphic>
      </p:graphicFrame>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majorFont>
      <a:minorFont>
        <a:latin typeface="Calibri" panose="020F0502020204030204"/>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E5DEF153981A6241AAB9405D1C9E744F" ma:contentTypeVersion="4" ma:contentTypeDescription="Crear nuevo documento." ma:contentTypeScope="" ma:versionID="fce09f539bc6acc6a50059bab381d129">
  <xsd:schema xmlns:xsd="http://www.w3.org/2001/XMLSchema" xmlns:xs="http://www.w3.org/2001/XMLSchema" xmlns:p="http://schemas.microsoft.com/office/2006/metadata/properties" xmlns:ns2="64055ecf-7679-41d0-aca2-d30770191888" targetNamespace="http://schemas.microsoft.com/office/2006/metadata/properties" ma:root="true" ma:fieldsID="349a3f0900bf6754d72deb59663feb13" ns2:_="">
    <xsd:import namespace="64055ecf-7679-41d0-aca2-d3077019188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055ecf-7679-41d0-aca2-d307701918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3DB104-7296-40B5-8D2A-F172877BB98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96A4A40-AA9E-4219-ADAE-E153D294391B}">
  <ds:schemaRefs>
    <ds:schemaRef ds:uri="64055ecf-7679-41d0-aca2-d3077019188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C7FAE9B-2846-4780-9B79-6239FB7A6C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Panorámica</PresentationFormat>
  <Slides>11</Slides>
  <Notes>0</Notes>
  <HiddenSlides>0</HiddenSlide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MATERIAS DE OPCIÓN 4º ESO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
  <dc:description/>
  <cp:revision>54</cp:revision>
  <dcterms:created xsi:type="dcterms:W3CDTF">2024-01-29T17:46:17Z</dcterms:created>
  <dcterms:modified xsi:type="dcterms:W3CDTF">2025-02-18T11:20:09Z</dcterms:modified>
  <dc:language>es-ES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0x010100E5DEF153981A6241AAB9405D1C9E744F</vt:lpwstr>
  </property>
  <property fmtid="{D5CDD505-2E9C-101B-9397-08002B2CF9AE}" pid="3" name="PresentationFormat">
    <vt:lpwstr>Panorámica</vt:lpwstr>
  </property>
  <property fmtid="{D5CDD505-2E9C-101B-9397-08002B2CF9AE}" pid="4" name="Slides">
    <vt:i4>11</vt:i4>
  </property>
</Properties>
</file>